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theme/themeOverride1.xml" ContentType="application/vnd.openxmlformats-officedocument.themeOverr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theme/themeOverride2.xml" ContentType="application/vnd.openxmlformats-officedocument.themeOverr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97"/>
  </p:notesMasterIdLst>
  <p:handoutMasterIdLst>
    <p:handoutMasterId r:id="rId98"/>
  </p:handoutMasterIdLst>
  <p:sldIdLst>
    <p:sldId id="256" r:id="rId2"/>
    <p:sldId id="354" r:id="rId3"/>
    <p:sldId id="353" r:id="rId4"/>
    <p:sldId id="263" r:id="rId5"/>
    <p:sldId id="350" r:id="rId6"/>
    <p:sldId id="364" r:id="rId7"/>
    <p:sldId id="274" r:id="rId8"/>
    <p:sldId id="260" r:id="rId9"/>
    <p:sldId id="261" r:id="rId10"/>
    <p:sldId id="262" r:id="rId11"/>
    <p:sldId id="341" r:id="rId12"/>
    <p:sldId id="342" r:id="rId13"/>
    <p:sldId id="264" r:id="rId14"/>
    <p:sldId id="265" r:id="rId15"/>
    <p:sldId id="267" r:id="rId16"/>
    <p:sldId id="269" r:id="rId17"/>
    <p:sldId id="389" r:id="rId18"/>
    <p:sldId id="268" r:id="rId19"/>
    <p:sldId id="266" r:id="rId20"/>
    <p:sldId id="270" r:id="rId21"/>
    <p:sldId id="271" r:id="rId22"/>
    <p:sldId id="273" r:id="rId23"/>
    <p:sldId id="277" r:id="rId24"/>
    <p:sldId id="278" r:id="rId25"/>
    <p:sldId id="279" r:id="rId26"/>
    <p:sldId id="280" r:id="rId27"/>
    <p:sldId id="392" r:id="rId28"/>
    <p:sldId id="366" r:id="rId29"/>
    <p:sldId id="283" r:id="rId30"/>
    <p:sldId id="282" r:id="rId31"/>
    <p:sldId id="373" r:id="rId32"/>
    <p:sldId id="281" r:id="rId33"/>
    <p:sldId id="378" r:id="rId34"/>
    <p:sldId id="374" r:id="rId35"/>
    <p:sldId id="286" r:id="rId36"/>
    <p:sldId id="320" r:id="rId37"/>
    <p:sldId id="334" r:id="rId38"/>
    <p:sldId id="294" r:id="rId39"/>
    <p:sldId id="296" r:id="rId40"/>
    <p:sldId id="297" r:id="rId41"/>
    <p:sldId id="298" r:id="rId42"/>
    <p:sldId id="359" r:id="rId43"/>
    <p:sldId id="299" r:id="rId44"/>
    <p:sldId id="332" r:id="rId45"/>
    <p:sldId id="302" r:id="rId46"/>
    <p:sldId id="317" r:id="rId47"/>
    <p:sldId id="303" r:id="rId48"/>
    <p:sldId id="380" r:id="rId49"/>
    <p:sldId id="304" r:id="rId50"/>
    <p:sldId id="305" r:id="rId51"/>
    <p:sldId id="307" r:id="rId52"/>
    <p:sldId id="318" r:id="rId53"/>
    <p:sldId id="308" r:id="rId54"/>
    <p:sldId id="343" r:id="rId55"/>
    <p:sldId id="363" r:id="rId56"/>
    <p:sldId id="339" r:id="rId57"/>
    <p:sldId id="335" r:id="rId58"/>
    <p:sldId id="337" r:id="rId59"/>
    <p:sldId id="344" r:id="rId60"/>
    <p:sldId id="338" r:id="rId61"/>
    <p:sldId id="309" r:id="rId62"/>
    <p:sldId id="310" r:id="rId63"/>
    <p:sldId id="331" r:id="rId64"/>
    <p:sldId id="375" r:id="rId65"/>
    <p:sldId id="376" r:id="rId66"/>
    <p:sldId id="311" r:id="rId67"/>
    <p:sldId id="385" r:id="rId68"/>
    <p:sldId id="386" r:id="rId69"/>
    <p:sldId id="325" r:id="rId70"/>
    <p:sldId id="390" r:id="rId71"/>
    <p:sldId id="340" r:id="rId72"/>
    <p:sldId id="315" r:id="rId73"/>
    <p:sldId id="316" r:id="rId74"/>
    <p:sldId id="347" r:id="rId75"/>
    <p:sldId id="377" r:id="rId76"/>
    <p:sldId id="382" r:id="rId77"/>
    <p:sldId id="312" r:id="rId78"/>
    <p:sldId id="352" r:id="rId79"/>
    <p:sldId id="351" r:id="rId80"/>
    <p:sldId id="313" r:id="rId81"/>
    <p:sldId id="319" r:id="rId82"/>
    <p:sldId id="322" r:id="rId83"/>
    <p:sldId id="381" r:id="rId84"/>
    <p:sldId id="321" r:id="rId85"/>
    <p:sldId id="393" r:id="rId86"/>
    <p:sldId id="326" r:id="rId87"/>
    <p:sldId id="372" r:id="rId88"/>
    <p:sldId id="323" r:id="rId89"/>
    <p:sldId id="333" r:id="rId90"/>
    <p:sldId id="394" r:id="rId91"/>
    <p:sldId id="369" r:id="rId92"/>
    <p:sldId id="370" r:id="rId93"/>
    <p:sldId id="384" r:id="rId94"/>
    <p:sldId id="383" r:id="rId95"/>
    <p:sldId id="371" r:id="rId9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9" autoAdjust="0"/>
    <p:restoredTop sz="94660"/>
  </p:normalViewPr>
  <p:slideViewPr>
    <p:cSldViewPr>
      <p:cViewPr varScale="1">
        <p:scale>
          <a:sx n="123" d="100"/>
          <a:sy n="123" d="100"/>
        </p:scale>
        <p:origin x="80" y="21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5118"/>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presProps" Target="presProps.xml"/><Relationship Id="rId10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1554" name="Rectangle 2">
            <a:extLst>
              <a:ext uri="{FF2B5EF4-FFF2-40B4-BE49-F238E27FC236}">
                <a16:creationId xmlns:a16="http://schemas.microsoft.com/office/drawing/2014/main" id="{CB92AC30-C51C-2FD2-A745-56701D54E69B}"/>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151555" name="Rectangle 3">
            <a:extLst>
              <a:ext uri="{FF2B5EF4-FFF2-40B4-BE49-F238E27FC236}">
                <a16:creationId xmlns:a16="http://schemas.microsoft.com/office/drawing/2014/main" id="{934DA3A6-CF5A-B0FE-66CB-8541379CBF60}"/>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51556" name="Rectangle 4">
            <a:extLst>
              <a:ext uri="{FF2B5EF4-FFF2-40B4-BE49-F238E27FC236}">
                <a16:creationId xmlns:a16="http://schemas.microsoft.com/office/drawing/2014/main" id="{894C9BE8-8D85-CDD3-7592-581E217D1004}"/>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151557" name="Rectangle 5">
            <a:extLst>
              <a:ext uri="{FF2B5EF4-FFF2-40B4-BE49-F238E27FC236}">
                <a16:creationId xmlns:a16="http://schemas.microsoft.com/office/drawing/2014/main" id="{AB26E96B-62ED-7753-7CAD-C61F919FFD1A}"/>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EFA2FA66-ED74-46FF-8D7A-B0A04A6B69A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9506" name="Rectangle 2">
            <a:extLst>
              <a:ext uri="{FF2B5EF4-FFF2-40B4-BE49-F238E27FC236}">
                <a16:creationId xmlns:a16="http://schemas.microsoft.com/office/drawing/2014/main" id="{D432B363-0473-3DF8-1C97-7168DD0C7802}"/>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149507" name="Rectangle 3">
            <a:extLst>
              <a:ext uri="{FF2B5EF4-FFF2-40B4-BE49-F238E27FC236}">
                <a16:creationId xmlns:a16="http://schemas.microsoft.com/office/drawing/2014/main" id="{0576DC05-F094-9827-AB3D-F299BEAA86C1}"/>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a:extLst>
              <a:ext uri="{FF2B5EF4-FFF2-40B4-BE49-F238E27FC236}">
                <a16:creationId xmlns:a16="http://schemas.microsoft.com/office/drawing/2014/main" id="{8380D405-F990-AFDE-666A-44189A656749}"/>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9509" name="Rectangle 5">
            <a:extLst>
              <a:ext uri="{FF2B5EF4-FFF2-40B4-BE49-F238E27FC236}">
                <a16:creationId xmlns:a16="http://schemas.microsoft.com/office/drawing/2014/main" id="{77271D38-E6E9-E137-2939-23CB4618AA39}"/>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9510" name="Rectangle 6">
            <a:extLst>
              <a:ext uri="{FF2B5EF4-FFF2-40B4-BE49-F238E27FC236}">
                <a16:creationId xmlns:a16="http://schemas.microsoft.com/office/drawing/2014/main" id="{19F0E45C-1AEF-B005-DE8F-CDDD377B23A2}"/>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149511" name="Rectangle 7">
            <a:extLst>
              <a:ext uri="{FF2B5EF4-FFF2-40B4-BE49-F238E27FC236}">
                <a16:creationId xmlns:a16="http://schemas.microsoft.com/office/drawing/2014/main" id="{F12C4415-0A21-9C2A-F189-B28D20FC94F2}"/>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E9F63EEE-D2E9-4ADF-9D58-F7FB38637D8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E602CE3B-366A-1F0A-C335-C90338B252CD}"/>
              </a:ext>
            </a:extLst>
          </p:cNvPr>
          <p:cNvSpPr>
            <a:spLocks noGrp="1" noRot="1" noChangeAspect="1" noChangeArrowheads="1" noTextEdit="1"/>
          </p:cNvSpPr>
          <p:nvPr>
            <p:ph type="sldImg"/>
          </p:nvPr>
        </p:nvSpPr>
        <p:spPr>
          <a:ln/>
        </p:spPr>
      </p:sp>
      <p:sp>
        <p:nvSpPr>
          <p:cNvPr id="5123" name="Notes Placeholder 2">
            <a:extLst>
              <a:ext uri="{FF2B5EF4-FFF2-40B4-BE49-F238E27FC236}">
                <a16:creationId xmlns:a16="http://schemas.microsoft.com/office/drawing/2014/main" id="{B22778FD-8C56-31F4-2126-D5764F1F38F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5124" name="Slide Number Placeholder 3">
            <a:extLst>
              <a:ext uri="{FF2B5EF4-FFF2-40B4-BE49-F238E27FC236}">
                <a16:creationId xmlns:a16="http://schemas.microsoft.com/office/drawing/2014/main" id="{28191B59-D245-5D76-FB10-D78AF69CBEF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75B3A52-23DF-4A97-A9A6-04B26E674FE2}" type="slidenum">
              <a:rPr lang="en-US" altLang="en-US"/>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9989FAF4-779F-E3F2-CB32-A704D64EAFB7}"/>
              </a:ext>
            </a:extLst>
          </p:cNvPr>
          <p:cNvSpPr>
            <a:spLocks noGrp="1" noRot="1" noChangeAspect="1" noChangeArrowheads="1" noTextEdit="1"/>
          </p:cNvSpPr>
          <p:nvPr>
            <p:ph type="sldImg"/>
          </p:nvPr>
        </p:nvSpPr>
        <p:spPr>
          <a:ln/>
        </p:spPr>
      </p:sp>
      <p:sp>
        <p:nvSpPr>
          <p:cNvPr id="23555" name="Notes Placeholder 2">
            <a:extLst>
              <a:ext uri="{FF2B5EF4-FFF2-40B4-BE49-F238E27FC236}">
                <a16:creationId xmlns:a16="http://schemas.microsoft.com/office/drawing/2014/main" id="{AAC7B6BB-AF2F-E0CE-71DB-8BB2784247E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23556" name="Slide Number Placeholder 3">
            <a:extLst>
              <a:ext uri="{FF2B5EF4-FFF2-40B4-BE49-F238E27FC236}">
                <a16:creationId xmlns:a16="http://schemas.microsoft.com/office/drawing/2014/main" id="{D12DAB3D-639E-A29D-2B9A-B466C0AD9D9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79DAFB8-E751-48C8-A0AA-B96D371CCB6E}" type="slidenum">
              <a:rPr lang="en-US" altLang="en-US"/>
              <a:pPr/>
              <a:t>10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67DA9436-92C5-4765-4CD0-5011304662CA}"/>
              </a:ext>
            </a:extLst>
          </p:cNvPr>
          <p:cNvSpPr>
            <a:spLocks noGrp="1" noRot="1" noChangeAspect="1" noChangeArrowheads="1" noTextEdit="1"/>
          </p:cNvSpPr>
          <p:nvPr>
            <p:ph type="sldImg"/>
          </p:nvPr>
        </p:nvSpPr>
        <p:spPr>
          <a:ln/>
        </p:spPr>
      </p:sp>
      <p:sp>
        <p:nvSpPr>
          <p:cNvPr id="25603" name="Notes Placeholder 2">
            <a:extLst>
              <a:ext uri="{FF2B5EF4-FFF2-40B4-BE49-F238E27FC236}">
                <a16:creationId xmlns:a16="http://schemas.microsoft.com/office/drawing/2014/main" id="{B2E741F1-9C6B-149D-B7BF-442A60E8A23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25604" name="Slide Number Placeholder 3">
            <a:extLst>
              <a:ext uri="{FF2B5EF4-FFF2-40B4-BE49-F238E27FC236}">
                <a16:creationId xmlns:a16="http://schemas.microsoft.com/office/drawing/2014/main" id="{BF486B3F-5DB7-F401-E6B1-685EA7766B7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A50B4E0-BB63-4BFD-9571-CE655E24A699}" type="slidenum">
              <a:rPr lang="en-US" altLang="en-US"/>
              <a:pPr/>
              <a:t>11</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01DB59D8-DBCD-CD3C-AFED-647B28B7B168}"/>
              </a:ext>
            </a:extLst>
          </p:cNvPr>
          <p:cNvSpPr>
            <a:spLocks noGrp="1" noRot="1" noChangeAspect="1" noChangeArrowheads="1" noTextEdit="1"/>
          </p:cNvSpPr>
          <p:nvPr>
            <p:ph type="sldImg"/>
          </p:nvPr>
        </p:nvSpPr>
        <p:spPr>
          <a:ln/>
        </p:spPr>
      </p:sp>
      <p:sp>
        <p:nvSpPr>
          <p:cNvPr id="27651" name="Notes Placeholder 2">
            <a:extLst>
              <a:ext uri="{FF2B5EF4-FFF2-40B4-BE49-F238E27FC236}">
                <a16:creationId xmlns:a16="http://schemas.microsoft.com/office/drawing/2014/main" id="{E2DDF573-2152-4F85-49E4-1242650100B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27652" name="Slide Number Placeholder 3">
            <a:extLst>
              <a:ext uri="{FF2B5EF4-FFF2-40B4-BE49-F238E27FC236}">
                <a16:creationId xmlns:a16="http://schemas.microsoft.com/office/drawing/2014/main" id="{7EC8DAC2-4076-8593-DADD-BC5EA215ED5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1BBF4EA-FFD0-4A47-9E9E-D7EFF6703088}" type="slidenum">
              <a:rPr lang="en-US" altLang="en-US"/>
              <a:pPr/>
              <a:t>12</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A6CE71E3-DA6E-0FBA-CD85-57CAD919BF00}"/>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F2293C02-9842-AA8E-1EAF-33F07435C25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29700" name="Slide Number Placeholder 3">
            <a:extLst>
              <a:ext uri="{FF2B5EF4-FFF2-40B4-BE49-F238E27FC236}">
                <a16:creationId xmlns:a16="http://schemas.microsoft.com/office/drawing/2014/main" id="{596B3686-D160-7328-0F6A-9176394FBB7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D3A0784-8C3F-490C-9063-F50E07824CF1}" type="slidenum">
              <a:rPr lang="en-US" altLang="en-US"/>
              <a:pPr/>
              <a:t>13</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62F993B5-ADA7-29DE-C25E-D0262F33ED3D}"/>
              </a:ext>
            </a:extLst>
          </p:cNvPr>
          <p:cNvSpPr>
            <a:spLocks noGrp="1" noRot="1" noChangeAspect="1" noChangeArrowheads="1" noTextEdit="1"/>
          </p:cNvSpPr>
          <p:nvPr>
            <p:ph type="sldImg"/>
          </p:nvPr>
        </p:nvSpPr>
        <p:spPr>
          <a:ln/>
        </p:spPr>
      </p:sp>
      <p:sp>
        <p:nvSpPr>
          <p:cNvPr id="31747" name="Notes Placeholder 2">
            <a:extLst>
              <a:ext uri="{FF2B5EF4-FFF2-40B4-BE49-F238E27FC236}">
                <a16:creationId xmlns:a16="http://schemas.microsoft.com/office/drawing/2014/main" id="{158F1A89-AD23-299F-74E1-6DDBC2907CA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31748" name="Slide Number Placeholder 3">
            <a:extLst>
              <a:ext uri="{FF2B5EF4-FFF2-40B4-BE49-F238E27FC236}">
                <a16:creationId xmlns:a16="http://schemas.microsoft.com/office/drawing/2014/main" id="{C15E8B67-A588-5C44-9E39-5C597101C3A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C478981-1B94-4F96-B774-CA0FB7500E2D}" type="slidenum">
              <a:rPr lang="en-US" altLang="en-US"/>
              <a:pPr/>
              <a:t>14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7ED8C6BD-01CC-22B4-1671-F0E0465F875B}"/>
              </a:ext>
            </a:extLst>
          </p:cNvPr>
          <p:cNvSpPr>
            <a:spLocks noGrp="1" noRot="1" noChangeAspect="1" noChangeArrowheads="1" noTextEdit="1"/>
          </p:cNvSpPr>
          <p:nvPr>
            <p:ph type="sldImg"/>
          </p:nvPr>
        </p:nvSpPr>
        <p:spPr>
          <a:ln/>
        </p:spPr>
      </p:sp>
      <p:sp>
        <p:nvSpPr>
          <p:cNvPr id="33795" name="Notes Placeholder 2">
            <a:extLst>
              <a:ext uri="{FF2B5EF4-FFF2-40B4-BE49-F238E27FC236}">
                <a16:creationId xmlns:a16="http://schemas.microsoft.com/office/drawing/2014/main" id="{2C374E3E-5C7C-5D40-EF82-0046774E9ED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33796" name="Slide Number Placeholder 3">
            <a:extLst>
              <a:ext uri="{FF2B5EF4-FFF2-40B4-BE49-F238E27FC236}">
                <a16:creationId xmlns:a16="http://schemas.microsoft.com/office/drawing/2014/main" id="{0E0D3716-3611-0752-035C-F645A2453F8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D25BFCC-00CB-457B-84BE-2DE5FE9361F7}" type="slidenum">
              <a:rPr lang="en-US" altLang="en-US"/>
              <a:pPr/>
              <a:t>15</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795847A4-C146-1282-09DA-850CDC1DA122}"/>
              </a:ext>
            </a:extLst>
          </p:cNvPr>
          <p:cNvSpPr>
            <a:spLocks noGrp="1" noRot="1" noChangeAspect="1" noChangeArrowheads="1" noTextEdit="1"/>
          </p:cNvSpPr>
          <p:nvPr>
            <p:ph type="sldImg"/>
          </p:nvPr>
        </p:nvSpPr>
        <p:spPr>
          <a:ln/>
        </p:spPr>
      </p:sp>
      <p:sp>
        <p:nvSpPr>
          <p:cNvPr id="35843" name="Notes Placeholder 2">
            <a:extLst>
              <a:ext uri="{FF2B5EF4-FFF2-40B4-BE49-F238E27FC236}">
                <a16:creationId xmlns:a16="http://schemas.microsoft.com/office/drawing/2014/main" id="{886E126A-C801-8179-2F07-BFD755D6BB8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35844" name="Slide Number Placeholder 3">
            <a:extLst>
              <a:ext uri="{FF2B5EF4-FFF2-40B4-BE49-F238E27FC236}">
                <a16:creationId xmlns:a16="http://schemas.microsoft.com/office/drawing/2014/main" id="{97645F65-4275-5685-B78E-68FB63A8579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CA4BAAE-B96A-4F11-94E9-3C44BA98F373}" type="slidenum">
              <a:rPr lang="en-US" altLang="en-US"/>
              <a:pPr/>
              <a:t>16</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A5CAABDD-17D0-40CA-31E6-DC807D6546D3}"/>
              </a:ext>
            </a:extLst>
          </p:cNvPr>
          <p:cNvSpPr>
            <a:spLocks noGrp="1" noRot="1" noChangeAspect="1" noChangeArrowheads="1" noTextEdit="1"/>
          </p:cNvSpPr>
          <p:nvPr>
            <p:ph type="sldImg"/>
          </p:nvPr>
        </p:nvSpPr>
        <p:spPr>
          <a:ln/>
        </p:spPr>
      </p:sp>
      <p:sp>
        <p:nvSpPr>
          <p:cNvPr id="37891" name="Notes Placeholder 2">
            <a:extLst>
              <a:ext uri="{FF2B5EF4-FFF2-40B4-BE49-F238E27FC236}">
                <a16:creationId xmlns:a16="http://schemas.microsoft.com/office/drawing/2014/main" id="{94564DEB-56B7-37A2-F831-B47F417E901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37892" name="Slide Number Placeholder 3">
            <a:extLst>
              <a:ext uri="{FF2B5EF4-FFF2-40B4-BE49-F238E27FC236}">
                <a16:creationId xmlns:a16="http://schemas.microsoft.com/office/drawing/2014/main" id="{8467D4E1-1B5A-3B90-2A1E-EF676BE34E9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23994BB-45C1-4C3E-B938-27BE570A8613}" type="slidenum">
              <a:rPr lang="en-US" altLang="en-US"/>
              <a:pPr/>
              <a:t>17</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4B48BD17-BEEA-CE2A-060A-063C1B1C2BA6}"/>
              </a:ext>
            </a:extLst>
          </p:cNvPr>
          <p:cNvSpPr>
            <a:spLocks noGrp="1" noRot="1" noChangeAspect="1" noChangeArrowheads="1" noTextEdit="1"/>
          </p:cNvSpPr>
          <p:nvPr>
            <p:ph type="sldImg"/>
          </p:nvPr>
        </p:nvSpPr>
        <p:spPr>
          <a:ln/>
        </p:spPr>
      </p:sp>
      <p:sp>
        <p:nvSpPr>
          <p:cNvPr id="39939" name="Notes Placeholder 2">
            <a:extLst>
              <a:ext uri="{FF2B5EF4-FFF2-40B4-BE49-F238E27FC236}">
                <a16:creationId xmlns:a16="http://schemas.microsoft.com/office/drawing/2014/main" id="{815B72B6-00BF-9D3A-BA90-200EE0652B1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39940" name="Slide Number Placeholder 3">
            <a:extLst>
              <a:ext uri="{FF2B5EF4-FFF2-40B4-BE49-F238E27FC236}">
                <a16:creationId xmlns:a16="http://schemas.microsoft.com/office/drawing/2014/main" id="{8A20D311-F299-B09B-6C51-171C79801B0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CB2981D-6883-40BC-87E7-559D89D96147}" type="slidenum">
              <a:rPr lang="en-US" altLang="en-US"/>
              <a:pPr/>
              <a:t>18</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7B0E362D-C6D5-51CD-DD92-E1C1FD961A1C}"/>
              </a:ext>
            </a:extLst>
          </p:cNvPr>
          <p:cNvSpPr>
            <a:spLocks noGrp="1" noRot="1" noChangeAspect="1" noChangeArrowheads="1" noTextEdit="1"/>
          </p:cNvSpPr>
          <p:nvPr>
            <p:ph type="sldImg"/>
          </p:nvPr>
        </p:nvSpPr>
        <p:spPr>
          <a:ln/>
        </p:spPr>
      </p:sp>
      <p:sp>
        <p:nvSpPr>
          <p:cNvPr id="41987" name="Notes Placeholder 2">
            <a:extLst>
              <a:ext uri="{FF2B5EF4-FFF2-40B4-BE49-F238E27FC236}">
                <a16:creationId xmlns:a16="http://schemas.microsoft.com/office/drawing/2014/main" id="{71A7962D-EDD0-C397-C9DE-7BA72717DD8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41988" name="Slide Number Placeholder 3">
            <a:extLst>
              <a:ext uri="{FF2B5EF4-FFF2-40B4-BE49-F238E27FC236}">
                <a16:creationId xmlns:a16="http://schemas.microsoft.com/office/drawing/2014/main" id="{3F073F66-2AB5-0F04-D89D-2598D1CD76A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D45E499-7AE8-4E87-BDA1-C61F5C84E55E}" type="slidenum">
              <a:rPr lang="en-US" altLang="en-US"/>
              <a:pPr/>
              <a:t>19</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DF96CAEC-CC74-D397-149E-BC153614B3CD}"/>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9D6232E2-9ED2-52DB-0937-BC0A183BEF8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7172" name="Slide Number Placeholder 3">
            <a:extLst>
              <a:ext uri="{FF2B5EF4-FFF2-40B4-BE49-F238E27FC236}">
                <a16:creationId xmlns:a16="http://schemas.microsoft.com/office/drawing/2014/main" id="{414A80F5-5EE6-1B57-3CAD-0769539E16F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79AA8E8-3570-478A-8D02-A0E115F6505D}" type="slidenum">
              <a:rPr lang="en-US" altLang="en-US"/>
              <a:pPr/>
              <a:t>2</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CA8C0AA9-9005-55EB-DE8B-034523E01900}"/>
              </a:ext>
            </a:extLst>
          </p:cNvPr>
          <p:cNvSpPr>
            <a:spLocks noGrp="1" noRot="1" noChangeAspect="1" noChangeArrowheads="1" noTextEdit="1"/>
          </p:cNvSpPr>
          <p:nvPr>
            <p:ph type="sldImg"/>
          </p:nvPr>
        </p:nvSpPr>
        <p:spPr>
          <a:ln/>
        </p:spPr>
      </p:sp>
      <p:sp>
        <p:nvSpPr>
          <p:cNvPr id="44035" name="Notes Placeholder 2">
            <a:extLst>
              <a:ext uri="{FF2B5EF4-FFF2-40B4-BE49-F238E27FC236}">
                <a16:creationId xmlns:a16="http://schemas.microsoft.com/office/drawing/2014/main" id="{89C3A612-C6A7-B389-9A9B-D2539610467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44036" name="Slide Number Placeholder 3">
            <a:extLst>
              <a:ext uri="{FF2B5EF4-FFF2-40B4-BE49-F238E27FC236}">
                <a16:creationId xmlns:a16="http://schemas.microsoft.com/office/drawing/2014/main" id="{D57654A9-1D4C-0CA3-EAFB-AE28B402214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FAB99ED-B82D-4AAC-99FE-4797194020BE}" type="slidenum">
              <a:rPr lang="en-US" altLang="en-US"/>
              <a:pPr/>
              <a:t>20</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CE1301FA-91FE-48F1-00EE-A89BF8BD1A1E}"/>
              </a:ext>
            </a:extLst>
          </p:cNvPr>
          <p:cNvSpPr>
            <a:spLocks noGrp="1" noRot="1" noChangeAspect="1" noChangeArrowheads="1" noTextEdit="1"/>
          </p:cNvSpPr>
          <p:nvPr>
            <p:ph type="sldImg"/>
          </p:nvPr>
        </p:nvSpPr>
        <p:spPr>
          <a:ln/>
        </p:spPr>
      </p:sp>
      <p:sp>
        <p:nvSpPr>
          <p:cNvPr id="46083" name="Notes Placeholder 2">
            <a:extLst>
              <a:ext uri="{FF2B5EF4-FFF2-40B4-BE49-F238E27FC236}">
                <a16:creationId xmlns:a16="http://schemas.microsoft.com/office/drawing/2014/main" id="{F2F562F9-5FB7-D1E9-4DF9-ECC1D0E4D28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46084" name="Slide Number Placeholder 3">
            <a:extLst>
              <a:ext uri="{FF2B5EF4-FFF2-40B4-BE49-F238E27FC236}">
                <a16:creationId xmlns:a16="http://schemas.microsoft.com/office/drawing/2014/main" id="{510DDFDA-9EBE-5FA0-B669-A6469BF3799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45E94E6-419B-45FD-A2FE-B2FA397C3171}" type="slidenum">
              <a:rPr lang="en-US" altLang="en-US"/>
              <a:pPr/>
              <a:t>21</a:t>
            </a:fld>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077678DE-0A09-3BD4-346C-2F72C5CA56E2}"/>
              </a:ext>
            </a:extLst>
          </p:cNvPr>
          <p:cNvSpPr>
            <a:spLocks noGrp="1" noRot="1" noChangeAspect="1" noChangeArrowheads="1" noTextEdit="1"/>
          </p:cNvSpPr>
          <p:nvPr>
            <p:ph type="sldImg"/>
          </p:nvPr>
        </p:nvSpPr>
        <p:spPr>
          <a:ln/>
        </p:spPr>
      </p:sp>
      <p:sp>
        <p:nvSpPr>
          <p:cNvPr id="48131" name="Notes Placeholder 2">
            <a:extLst>
              <a:ext uri="{FF2B5EF4-FFF2-40B4-BE49-F238E27FC236}">
                <a16:creationId xmlns:a16="http://schemas.microsoft.com/office/drawing/2014/main" id="{128BA8EE-0FAD-2129-1E46-F1BA6D2C33D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48132" name="Slide Number Placeholder 3">
            <a:extLst>
              <a:ext uri="{FF2B5EF4-FFF2-40B4-BE49-F238E27FC236}">
                <a16:creationId xmlns:a16="http://schemas.microsoft.com/office/drawing/2014/main" id="{730959DC-5B9A-2B1D-5ED0-9754E382F77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CADFF25-319E-4AB8-B84F-A70AB523524F}" type="slidenum">
              <a:rPr lang="en-US" altLang="en-US"/>
              <a:pPr/>
              <a:t>22</a:t>
            </a:fld>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B2B6631B-64D9-611F-CC4D-F178B8CFA90C}"/>
              </a:ext>
            </a:extLst>
          </p:cNvPr>
          <p:cNvSpPr>
            <a:spLocks noGrp="1" noRot="1" noChangeAspect="1" noChangeArrowheads="1" noTextEdit="1"/>
          </p:cNvSpPr>
          <p:nvPr>
            <p:ph type="sldImg"/>
          </p:nvPr>
        </p:nvSpPr>
        <p:spPr>
          <a:ln/>
        </p:spPr>
      </p:sp>
      <p:sp>
        <p:nvSpPr>
          <p:cNvPr id="50179" name="Notes Placeholder 2">
            <a:extLst>
              <a:ext uri="{FF2B5EF4-FFF2-40B4-BE49-F238E27FC236}">
                <a16:creationId xmlns:a16="http://schemas.microsoft.com/office/drawing/2014/main" id="{31C59F87-729D-0BB7-C780-FF212C4F525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50180" name="Slide Number Placeholder 3">
            <a:extLst>
              <a:ext uri="{FF2B5EF4-FFF2-40B4-BE49-F238E27FC236}">
                <a16:creationId xmlns:a16="http://schemas.microsoft.com/office/drawing/2014/main" id="{192D5E29-A7F5-18BE-8D77-EDE7060E30B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4DF370E-813E-4FFA-BA2C-15F8A8273F0C}" type="slidenum">
              <a:rPr lang="en-US" altLang="en-US"/>
              <a:pPr/>
              <a:t>23</a:t>
            </a:fld>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00695D12-0F17-91E1-AB14-2F75E30EC352}"/>
              </a:ext>
            </a:extLst>
          </p:cNvPr>
          <p:cNvSpPr>
            <a:spLocks noGrp="1" noRot="1" noChangeAspect="1" noChangeArrowheads="1" noTextEdit="1"/>
          </p:cNvSpPr>
          <p:nvPr>
            <p:ph type="sldImg"/>
          </p:nvPr>
        </p:nvSpPr>
        <p:spPr>
          <a:ln/>
        </p:spPr>
      </p:sp>
      <p:sp>
        <p:nvSpPr>
          <p:cNvPr id="52227" name="Notes Placeholder 2">
            <a:extLst>
              <a:ext uri="{FF2B5EF4-FFF2-40B4-BE49-F238E27FC236}">
                <a16:creationId xmlns:a16="http://schemas.microsoft.com/office/drawing/2014/main" id="{B3B9D4F3-83C7-3DBD-0D53-E8C26AB7B11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52228" name="Slide Number Placeholder 3">
            <a:extLst>
              <a:ext uri="{FF2B5EF4-FFF2-40B4-BE49-F238E27FC236}">
                <a16:creationId xmlns:a16="http://schemas.microsoft.com/office/drawing/2014/main" id="{2F1FC560-9632-CF3E-6BD5-B9C930FF9AF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146DED2-7320-4BD5-84EE-C7CEF703616B}" type="slidenum">
              <a:rPr lang="en-US" altLang="en-US"/>
              <a:pPr/>
              <a:t>24</a:t>
            </a:fld>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2807A510-1154-2DA5-6EFE-52B40FD4BE7A}"/>
              </a:ext>
            </a:extLst>
          </p:cNvPr>
          <p:cNvSpPr>
            <a:spLocks noGrp="1" noRot="1" noChangeAspect="1" noChangeArrowheads="1" noTextEdit="1"/>
          </p:cNvSpPr>
          <p:nvPr>
            <p:ph type="sldImg"/>
          </p:nvPr>
        </p:nvSpPr>
        <p:spPr>
          <a:ln/>
        </p:spPr>
      </p:sp>
      <p:sp>
        <p:nvSpPr>
          <p:cNvPr id="54275" name="Notes Placeholder 2">
            <a:extLst>
              <a:ext uri="{FF2B5EF4-FFF2-40B4-BE49-F238E27FC236}">
                <a16:creationId xmlns:a16="http://schemas.microsoft.com/office/drawing/2014/main" id="{7872F1AF-A452-4442-C966-8FF84BBDE11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54276" name="Slide Number Placeholder 3">
            <a:extLst>
              <a:ext uri="{FF2B5EF4-FFF2-40B4-BE49-F238E27FC236}">
                <a16:creationId xmlns:a16="http://schemas.microsoft.com/office/drawing/2014/main" id="{97540A4D-D6FE-C583-3440-43280F4DAC8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9E68F2A-9C0F-45C2-B1DD-1D5669DF0430}" type="slidenum">
              <a:rPr lang="en-US" altLang="en-US"/>
              <a:pPr/>
              <a:t>25</a:t>
            </a:fld>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12D8E8FC-5956-DC04-CFCF-99214C7D3F38}"/>
              </a:ext>
            </a:extLst>
          </p:cNvPr>
          <p:cNvSpPr>
            <a:spLocks noGrp="1" noRot="1" noChangeAspect="1" noChangeArrowheads="1" noTextEdit="1"/>
          </p:cNvSpPr>
          <p:nvPr>
            <p:ph type="sldImg"/>
          </p:nvPr>
        </p:nvSpPr>
        <p:spPr>
          <a:ln/>
        </p:spPr>
      </p:sp>
      <p:sp>
        <p:nvSpPr>
          <p:cNvPr id="56323" name="Notes Placeholder 2">
            <a:extLst>
              <a:ext uri="{FF2B5EF4-FFF2-40B4-BE49-F238E27FC236}">
                <a16:creationId xmlns:a16="http://schemas.microsoft.com/office/drawing/2014/main" id="{633EC18C-BADB-10D5-D4F1-CE16D85077A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56324" name="Slide Number Placeholder 3">
            <a:extLst>
              <a:ext uri="{FF2B5EF4-FFF2-40B4-BE49-F238E27FC236}">
                <a16:creationId xmlns:a16="http://schemas.microsoft.com/office/drawing/2014/main" id="{750A49F1-679A-3B71-FD48-0486CA148E4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8FCDD49-0023-4FE2-8C86-BD3CE99DB354}" type="slidenum">
              <a:rPr lang="en-US" altLang="en-US"/>
              <a:pPr/>
              <a:t>26</a:t>
            </a:fld>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4A7C49F9-92CD-F050-7E8B-6ED8B9CBCE4A}"/>
              </a:ext>
            </a:extLst>
          </p:cNvPr>
          <p:cNvSpPr>
            <a:spLocks noGrp="1" noRot="1" noChangeAspect="1" noChangeArrowheads="1" noTextEdit="1"/>
          </p:cNvSpPr>
          <p:nvPr>
            <p:ph type="sldImg"/>
          </p:nvPr>
        </p:nvSpPr>
        <p:spPr>
          <a:ln/>
        </p:spPr>
      </p:sp>
      <p:sp>
        <p:nvSpPr>
          <p:cNvPr id="58371" name="Notes Placeholder 2">
            <a:extLst>
              <a:ext uri="{FF2B5EF4-FFF2-40B4-BE49-F238E27FC236}">
                <a16:creationId xmlns:a16="http://schemas.microsoft.com/office/drawing/2014/main" id="{C186F431-969D-4851-18A1-165A37CF42F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58372" name="Slide Number Placeholder 3">
            <a:extLst>
              <a:ext uri="{FF2B5EF4-FFF2-40B4-BE49-F238E27FC236}">
                <a16:creationId xmlns:a16="http://schemas.microsoft.com/office/drawing/2014/main" id="{DCFC0486-C11A-63F5-73DA-1EC2071DA02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B4CE81F-3B18-4F71-9255-8A2F29F9B509}" type="slidenum">
              <a:rPr lang="en-US" altLang="en-US"/>
              <a:pPr/>
              <a:t>27</a:t>
            </a:fld>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F9E6CF70-5ED0-B064-AAC7-B00DD8F3BBEE}"/>
              </a:ext>
            </a:extLst>
          </p:cNvPr>
          <p:cNvSpPr>
            <a:spLocks noGrp="1" noRot="1" noChangeAspect="1" noChangeArrowheads="1" noTextEdit="1"/>
          </p:cNvSpPr>
          <p:nvPr>
            <p:ph type="sldImg"/>
          </p:nvPr>
        </p:nvSpPr>
        <p:spPr>
          <a:ln/>
        </p:spPr>
      </p:sp>
      <p:sp>
        <p:nvSpPr>
          <p:cNvPr id="60419" name="Notes Placeholder 2">
            <a:extLst>
              <a:ext uri="{FF2B5EF4-FFF2-40B4-BE49-F238E27FC236}">
                <a16:creationId xmlns:a16="http://schemas.microsoft.com/office/drawing/2014/main" id="{F2FDFFF4-985E-0954-32F8-9D3606A792E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60420" name="Slide Number Placeholder 3">
            <a:extLst>
              <a:ext uri="{FF2B5EF4-FFF2-40B4-BE49-F238E27FC236}">
                <a16:creationId xmlns:a16="http://schemas.microsoft.com/office/drawing/2014/main" id="{B34856AC-2A47-34E5-FFAA-DAF0D18766F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4FEF59D-39F7-46D5-B5E1-9F8B148464C7}" type="slidenum">
              <a:rPr lang="en-US" altLang="en-US"/>
              <a:pPr/>
              <a:t>28</a:t>
            </a:fld>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4A97C597-1631-790F-2595-BA1DFB140D13}"/>
              </a:ext>
            </a:extLst>
          </p:cNvPr>
          <p:cNvSpPr>
            <a:spLocks noGrp="1" noRot="1" noChangeAspect="1" noChangeArrowheads="1" noTextEdit="1"/>
          </p:cNvSpPr>
          <p:nvPr>
            <p:ph type="sldImg"/>
          </p:nvPr>
        </p:nvSpPr>
        <p:spPr>
          <a:ln/>
        </p:spPr>
      </p:sp>
      <p:sp>
        <p:nvSpPr>
          <p:cNvPr id="62467" name="Notes Placeholder 2">
            <a:extLst>
              <a:ext uri="{FF2B5EF4-FFF2-40B4-BE49-F238E27FC236}">
                <a16:creationId xmlns:a16="http://schemas.microsoft.com/office/drawing/2014/main" id="{9AF658C5-DD9C-A670-CA0F-672B68E7F87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62468" name="Slide Number Placeholder 3">
            <a:extLst>
              <a:ext uri="{FF2B5EF4-FFF2-40B4-BE49-F238E27FC236}">
                <a16:creationId xmlns:a16="http://schemas.microsoft.com/office/drawing/2014/main" id="{A900DC2B-374A-3937-E90B-FD181145B16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180919C-5CCA-4DDE-AA86-432CD1D4DCCE}" type="slidenum">
              <a:rPr lang="en-US" altLang="en-US"/>
              <a:pPr/>
              <a:t>29</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0D40DCAE-F86F-3BE9-41BB-079166D5BCFF}"/>
              </a:ext>
            </a:extLst>
          </p:cNvPr>
          <p:cNvSpPr>
            <a:spLocks noGrp="1" noRot="1" noChangeAspect="1" noChangeArrowheads="1" noTextEdit="1"/>
          </p:cNvSpPr>
          <p:nvPr>
            <p:ph type="sldImg"/>
          </p:nvPr>
        </p:nvSpPr>
        <p:spPr>
          <a:ln/>
        </p:spPr>
      </p:sp>
      <p:sp>
        <p:nvSpPr>
          <p:cNvPr id="9219" name="Notes Placeholder 2">
            <a:extLst>
              <a:ext uri="{FF2B5EF4-FFF2-40B4-BE49-F238E27FC236}">
                <a16:creationId xmlns:a16="http://schemas.microsoft.com/office/drawing/2014/main" id="{68888939-509B-A7EC-1F0F-0D9C769571F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9220" name="Slide Number Placeholder 3">
            <a:extLst>
              <a:ext uri="{FF2B5EF4-FFF2-40B4-BE49-F238E27FC236}">
                <a16:creationId xmlns:a16="http://schemas.microsoft.com/office/drawing/2014/main" id="{8ED010E3-B00C-1F16-A56F-3FE23B4A6D1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0833CB2-D9DD-4F1B-B7C2-ABBB9A08F46D}" type="slidenum">
              <a:rPr lang="en-US" altLang="en-US"/>
              <a:pPr/>
              <a:t>3</a:t>
            </a:fld>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7DCA6D4B-8F94-4DF2-445A-1C341CB024C0}"/>
              </a:ext>
            </a:extLst>
          </p:cNvPr>
          <p:cNvSpPr>
            <a:spLocks noGrp="1" noRot="1" noChangeAspect="1" noChangeArrowheads="1" noTextEdit="1"/>
          </p:cNvSpPr>
          <p:nvPr>
            <p:ph type="sldImg"/>
          </p:nvPr>
        </p:nvSpPr>
        <p:spPr>
          <a:ln/>
        </p:spPr>
      </p:sp>
      <p:sp>
        <p:nvSpPr>
          <p:cNvPr id="64515" name="Notes Placeholder 2">
            <a:extLst>
              <a:ext uri="{FF2B5EF4-FFF2-40B4-BE49-F238E27FC236}">
                <a16:creationId xmlns:a16="http://schemas.microsoft.com/office/drawing/2014/main" id="{16AD9B57-F4CF-9741-1FC9-9594F483A36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64516" name="Slide Number Placeholder 3">
            <a:extLst>
              <a:ext uri="{FF2B5EF4-FFF2-40B4-BE49-F238E27FC236}">
                <a16:creationId xmlns:a16="http://schemas.microsoft.com/office/drawing/2014/main" id="{2709D5AD-AEAA-8EB7-0AB0-9D2DEF65565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4DE07FC-9E35-4EFE-8EEF-65599B44BCA3}" type="slidenum">
              <a:rPr lang="en-US" altLang="en-US"/>
              <a:pPr/>
              <a:t>30</a:t>
            </a:fld>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6D8D933D-6B90-9676-004B-33A92F55563A}"/>
              </a:ext>
            </a:extLst>
          </p:cNvPr>
          <p:cNvSpPr>
            <a:spLocks noGrp="1" noRot="1" noChangeAspect="1" noChangeArrowheads="1" noTextEdit="1"/>
          </p:cNvSpPr>
          <p:nvPr>
            <p:ph type="sldImg"/>
          </p:nvPr>
        </p:nvSpPr>
        <p:spPr>
          <a:ln/>
        </p:spPr>
      </p:sp>
      <p:sp>
        <p:nvSpPr>
          <p:cNvPr id="66563" name="Notes Placeholder 2">
            <a:extLst>
              <a:ext uri="{FF2B5EF4-FFF2-40B4-BE49-F238E27FC236}">
                <a16:creationId xmlns:a16="http://schemas.microsoft.com/office/drawing/2014/main" id="{4DE953BA-26E2-05E1-AB41-E77FED9E9C6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66564" name="Slide Number Placeholder 3">
            <a:extLst>
              <a:ext uri="{FF2B5EF4-FFF2-40B4-BE49-F238E27FC236}">
                <a16:creationId xmlns:a16="http://schemas.microsoft.com/office/drawing/2014/main" id="{221E095B-4774-F0D4-3651-44D1EB97204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30EE41D-869F-4BE0-868A-1E989C1CA1C1}" type="slidenum">
              <a:rPr lang="en-US" altLang="en-US"/>
              <a:pPr/>
              <a:t>31</a:t>
            </a:fld>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04E1983E-C316-0A11-2DBD-8E4B776844F9}"/>
              </a:ext>
            </a:extLst>
          </p:cNvPr>
          <p:cNvSpPr>
            <a:spLocks noGrp="1" noRot="1" noChangeAspect="1" noChangeArrowheads="1" noTextEdit="1"/>
          </p:cNvSpPr>
          <p:nvPr>
            <p:ph type="sldImg"/>
          </p:nvPr>
        </p:nvSpPr>
        <p:spPr>
          <a:ln/>
        </p:spPr>
      </p:sp>
      <p:sp>
        <p:nvSpPr>
          <p:cNvPr id="68611" name="Notes Placeholder 2">
            <a:extLst>
              <a:ext uri="{FF2B5EF4-FFF2-40B4-BE49-F238E27FC236}">
                <a16:creationId xmlns:a16="http://schemas.microsoft.com/office/drawing/2014/main" id="{270BA1EF-722D-7B9B-343D-986F185ADAE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68612" name="Slide Number Placeholder 3">
            <a:extLst>
              <a:ext uri="{FF2B5EF4-FFF2-40B4-BE49-F238E27FC236}">
                <a16:creationId xmlns:a16="http://schemas.microsoft.com/office/drawing/2014/main" id="{D8DA0F10-4637-3E98-1BAA-58AA6759CE1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1389FB-9B0B-4928-B9C1-C50C117B1F52}" type="slidenum">
              <a:rPr lang="en-US" altLang="en-US"/>
              <a:pPr/>
              <a:t>32</a:t>
            </a:fld>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F0B2F546-CA04-0B06-F41A-D3202E205B97}"/>
              </a:ext>
            </a:extLst>
          </p:cNvPr>
          <p:cNvSpPr>
            <a:spLocks noGrp="1" noRot="1" noChangeAspect="1" noChangeArrowheads="1" noTextEdit="1"/>
          </p:cNvSpPr>
          <p:nvPr>
            <p:ph type="sldImg"/>
          </p:nvPr>
        </p:nvSpPr>
        <p:spPr>
          <a:ln/>
        </p:spPr>
      </p:sp>
      <p:sp>
        <p:nvSpPr>
          <p:cNvPr id="70659" name="Notes Placeholder 2">
            <a:extLst>
              <a:ext uri="{FF2B5EF4-FFF2-40B4-BE49-F238E27FC236}">
                <a16:creationId xmlns:a16="http://schemas.microsoft.com/office/drawing/2014/main" id="{00379CD4-4161-6AC2-5FB9-C61FAE43A5B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70660" name="Slide Number Placeholder 3">
            <a:extLst>
              <a:ext uri="{FF2B5EF4-FFF2-40B4-BE49-F238E27FC236}">
                <a16:creationId xmlns:a16="http://schemas.microsoft.com/office/drawing/2014/main" id="{F4EE9DA6-D1C8-C18F-ABDE-305CF68358E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0222438-5214-4DB0-BDD7-AD7EA3A6AAD4}" type="slidenum">
              <a:rPr lang="en-US" altLang="en-US"/>
              <a:pPr/>
              <a:t>33</a:t>
            </a:fld>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01540048-1AAF-2E08-3D75-F55F95362E8C}"/>
              </a:ext>
            </a:extLst>
          </p:cNvPr>
          <p:cNvSpPr>
            <a:spLocks noGrp="1" noRot="1" noChangeAspect="1" noChangeArrowheads="1" noTextEdit="1"/>
          </p:cNvSpPr>
          <p:nvPr>
            <p:ph type="sldImg"/>
          </p:nvPr>
        </p:nvSpPr>
        <p:spPr>
          <a:ln/>
        </p:spPr>
      </p:sp>
      <p:sp>
        <p:nvSpPr>
          <p:cNvPr id="72707" name="Notes Placeholder 2">
            <a:extLst>
              <a:ext uri="{FF2B5EF4-FFF2-40B4-BE49-F238E27FC236}">
                <a16:creationId xmlns:a16="http://schemas.microsoft.com/office/drawing/2014/main" id="{FE8372AC-9C4E-05AB-4D52-E7E6D4E6A8B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72708" name="Slide Number Placeholder 3">
            <a:extLst>
              <a:ext uri="{FF2B5EF4-FFF2-40B4-BE49-F238E27FC236}">
                <a16:creationId xmlns:a16="http://schemas.microsoft.com/office/drawing/2014/main" id="{B5E60F99-87CD-D450-015F-D9FA289E749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78BE958-D052-4F08-AABC-E1A90EA2588B}" type="slidenum">
              <a:rPr lang="en-US" altLang="en-US"/>
              <a:pPr/>
              <a:t>34</a:t>
            </a:fld>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5B3EDB9F-6984-6A21-3C73-DE21C0198333}"/>
              </a:ext>
            </a:extLst>
          </p:cNvPr>
          <p:cNvSpPr>
            <a:spLocks noGrp="1" noRot="1" noChangeAspect="1" noChangeArrowheads="1" noTextEdit="1"/>
          </p:cNvSpPr>
          <p:nvPr>
            <p:ph type="sldImg"/>
          </p:nvPr>
        </p:nvSpPr>
        <p:spPr>
          <a:ln/>
        </p:spPr>
      </p:sp>
      <p:sp>
        <p:nvSpPr>
          <p:cNvPr id="74755" name="Notes Placeholder 2">
            <a:extLst>
              <a:ext uri="{FF2B5EF4-FFF2-40B4-BE49-F238E27FC236}">
                <a16:creationId xmlns:a16="http://schemas.microsoft.com/office/drawing/2014/main" id="{2F87BF47-7443-A55D-C18F-83861DE08EC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74756" name="Slide Number Placeholder 3">
            <a:extLst>
              <a:ext uri="{FF2B5EF4-FFF2-40B4-BE49-F238E27FC236}">
                <a16:creationId xmlns:a16="http://schemas.microsoft.com/office/drawing/2014/main" id="{D2F48F2C-751B-86C3-E3C4-34E177A1CE4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D53887D-8776-42B4-8B5C-38790EDF9D6D}" type="slidenum">
              <a:rPr lang="en-US" altLang="en-US"/>
              <a:pPr/>
              <a:t>35</a:t>
            </a:fld>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C09BE4EE-AE9E-26A3-D614-ECA0C6F388A7}"/>
              </a:ext>
            </a:extLst>
          </p:cNvPr>
          <p:cNvSpPr>
            <a:spLocks noGrp="1" noRot="1" noChangeAspect="1" noChangeArrowheads="1" noTextEdit="1"/>
          </p:cNvSpPr>
          <p:nvPr>
            <p:ph type="sldImg"/>
          </p:nvPr>
        </p:nvSpPr>
        <p:spPr>
          <a:ln/>
        </p:spPr>
      </p:sp>
      <p:sp>
        <p:nvSpPr>
          <p:cNvPr id="76803" name="Notes Placeholder 2">
            <a:extLst>
              <a:ext uri="{FF2B5EF4-FFF2-40B4-BE49-F238E27FC236}">
                <a16:creationId xmlns:a16="http://schemas.microsoft.com/office/drawing/2014/main" id="{949B5686-A2A8-E8AE-3895-36675335CA0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76804" name="Slide Number Placeholder 3">
            <a:extLst>
              <a:ext uri="{FF2B5EF4-FFF2-40B4-BE49-F238E27FC236}">
                <a16:creationId xmlns:a16="http://schemas.microsoft.com/office/drawing/2014/main" id="{3369715A-F4A9-5FB8-AC44-BBC888BE2E4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6A8EF4B-B831-409C-81CB-BFE1CD626341}" type="slidenum">
              <a:rPr lang="en-US" altLang="en-US"/>
              <a:pPr/>
              <a:t>36</a:t>
            </a:fld>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3C39BBEB-921E-2F32-E2A3-0103D90D24BB}"/>
              </a:ext>
            </a:extLst>
          </p:cNvPr>
          <p:cNvSpPr>
            <a:spLocks noGrp="1" noRot="1" noChangeAspect="1" noChangeArrowheads="1" noTextEdit="1"/>
          </p:cNvSpPr>
          <p:nvPr>
            <p:ph type="sldImg"/>
          </p:nvPr>
        </p:nvSpPr>
        <p:spPr>
          <a:ln/>
        </p:spPr>
      </p:sp>
      <p:sp>
        <p:nvSpPr>
          <p:cNvPr id="78851" name="Notes Placeholder 2">
            <a:extLst>
              <a:ext uri="{FF2B5EF4-FFF2-40B4-BE49-F238E27FC236}">
                <a16:creationId xmlns:a16="http://schemas.microsoft.com/office/drawing/2014/main" id="{F7963A24-DF73-0639-E1D3-2DDEDAB8F84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78852" name="Slide Number Placeholder 3">
            <a:extLst>
              <a:ext uri="{FF2B5EF4-FFF2-40B4-BE49-F238E27FC236}">
                <a16:creationId xmlns:a16="http://schemas.microsoft.com/office/drawing/2014/main" id="{03090F0F-F731-2745-1D18-969AF86CEAC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672CEF4-8B28-499C-9695-5F303DEE564E}" type="slidenum">
              <a:rPr lang="en-US" altLang="en-US"/>
              <a:pPr/>
              <a:t>37</a:t>
            </a:fld>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2C6DE011-C336-0E03-0D20-E0592C0D138C}"/>
              </a:ext>
            </a:extLst>
          </p:cNvPr>
          <p:cNvSpPr>
            <a:spLocks noGrp="1" noRot="1" noChangeAspect="1" noChangeArrowheads="1" noTextEdit="1"/>
          </p:cNvSpPr>
          <p:nvPr>
            <p:ph type="sldImg"/>
          </p:nvPr>
        </p:nvSpPr>
        <p:spPr>
          <a:ln/>
        </p:spPr>
      </p:sp>
      <p:sp>
        <p:nvSpPr>
          <p:cNvPr id="80899" name="Notes Placeholder 2">
            <a:extLst>
              <a:ext uri="{FF2B5EF4-FFF2-40B4-BE49-F238E27FC236}">
                <a16:creationId xmlns:a16="http://schemas.microsoft.com/office/drawing/2014/main" id="{9FA68328-89AA-8E9D-1BB8-4945A990791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80900" name="Slide Number Placeholder 3">
            <a:extLst>
              <a:ext uri="{FF2B5EF4-FFF2-40B4-BE49-F238E27FC236}">
                <a16:creationId xmlns:a16="http://schemas.microsoft.com/office/drawing/2014/main" id="{0EA552F4-022E-3BD8-AE91-F249E703180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2D636F3-B5D1-4CF5-9F72-FF9924686FB7}" type="slidenum">
              <a:rPr lang="en-US" altLang="en-US"/>
              <a:pPr/>
              <a:t>38</a:t>
            </a:fld>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EC63BF25-15AA-7504-8221-33340468EAFF}"/>
              </a:ext>
            </a:extLst>
          </p:cNvPr>
          <p:cNvSpPr>
            <a:spLocks noGrp="1" noRot="1" noChangeAspect="1" noChangeArrowheads="1" noTextEdit="1"/>
          </p:cNvSpPr>
          <p:nvPr>
            <p:ph type="sldImg"/>
          </p:nvPr>
        </p:nvSpPr>
        <p:spPr>
          <a:ln/>
        </p:spPr>
      </p:sp>
      <p:sp>
        <p:nvSpPr>
          <p:cNvPr id="82947" name="Notes Placeholder 2">
            <a:extLst>
              <a:ext uri="{FF2B5EF4-FFF2-40B4-BE49-F238E27FC236}">
                <a16:creationId xmlns:a16="http://schemas.microsoft.com/office/drawing/2014/main" id="{0661FABD-AAC8-3631-AC2A-2A2D69CA7DC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82948" name="Slide Number Placeholder 3">
            <a:extLst>
              <a:ext uri="{FF2B5EF4-FFF2-40B4-BE49-F238E27FC236}">
                <a16:creationId xmlns:a16="http://schemas.microsoft.com/office/drawing/2014/main" id="{35205EC2-8DA3-6D2F-8244-FF54A5DBA16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F741E61-9B6D-4CCE-A7BB-89E8D0F2457F}" type="slidenum">
              <a:rPr lang="en-US" altLang="en-US"/>
              <a:pPr/>
              <a:t>39</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C7EE54CE-145A-2050-B807-9F6809E83E0D}"/>
              </a:ext>
            </a:extLst>
          </p:cNvPr>
          <p:cNvSpPr>
            <a:spLocks noGrp="1" noRot="1" noChangeAspect="1" noChangeArrowheads="1" noTextEdit="1"/>
          </p:cNvSpPr>
          <p:nvPr>
            <p:ph type="sldImg"/>
          </p:nvPr>
        </p:nvSpPr>
        <p:spPr>
          <a:ln/>
        </p:spPr>
      </p:sp>
      <p:sp>
        <p:nvSpPr>
          <p:cNvPr id="11267" name="Notes Placeholder 2">
            <a:extLst>
              <a:ext uri="{FF2B5EF4-FFF2-40B4-BE49-F238E27FC236}">
                <a16:creationId xmlns:a16="http://schemas.microsoft.com/office/drawing/2014/main" id="{C7E6A14C-31BD-18E6-09C8-7B6AA763523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1268" name="Slide Number Placeholder 3">
            <a:extLst>
              <a:ext uri="{FF2B5EF4-FFF2-40B4-BE49-F238E27FC236}">
                <a16:creationId xmlns:a16="http://schemas.microsoft.com/office/drawing/2014/main" id="{3CFAA36C-CE82-9939-1F3E-B493625E3C5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7C21183-0EA2-4306-A53E-D50B26572DFF}" type="slidenum">
              <a:rPr lang="en-US" altLang="en-US"/>
              <a:pPr/>
              <a:t>4</a:t>
            </a:fld>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2490AF21-6EBC-AA44-1BB2-F859C490791B}"/>
              </a:ext>
            </a:extLst>
          </p:cNvPr>
          <p:cNvSpPr>
            <a:spLocks noGrp="1" noRot="1" noChangeAspect="1" noChangeArrowheads="1" noTextEdit="1"/>
          </p:cNvSpPr>
          <p:nvPr>
            <p:ph type="sldImg"/>
          </p:nvPr>
        </p:nvSpPr>
        <p:spPr>
          <a:ln/>
        </p:spPr>
      </p:sp>
      <p:sp>
        <p:nvSpPr>
          <p:cNvPr id="84995" name="Notes Placeholder 2">
            <a:extLst>
              <a:ext uri="{FF2B5EF4-FFF2-40B4-BE49-F238E27FC236}">
                <a16:creationId xmlns:a16="http://schemas.microsoft.com/office/drawing/2014/main" id="{34DCC6E8-0448-EAAE-91E4-5299E0B030D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84996" name="Slide Number Placeholder 3">
            <a:extLst>
              <a:ext uri="{FF2B5EF4-FFF2-40B4-BE49-F238E27FC236}">
                <a16:creationId xmlns:a16="http://schemas.microsoft.com/office/drawing/2014/main" id="{7529A6A2-E7E2-3D79-1E0E-870CD6ACE0E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9D8823B-5A25-452D-AE89-F0A1A23C5BCA}" type="slidenum">
              <a:rPr lang="en-US" altLang="en-US"/>
              <a:pPr/>
              <a:t>40</a:t>
            </a:fld>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A7909C3C-32FD-F5B4-4257-7410269482B9}"/>
              </a:ext>
            </a:extLst>
          </p:cNvPr>
          <p:cNvSpPr>
            <a:spLocks noGrp="1" noRot="1" noChangeAspect="1" noChangeArrowheads="1" noTextEdit="1"/>
          </p:cNvSpPr>
          <p:nvPr>
            <p:ph type="sldImg"/>
          </p:nvPr>
        </p:nvSpPr>
        <p:spPr>
          <a:ln/>
        </p:spPr>
      </p:sp>
      <p:sp>
        <p:nvSpPr>
          <p:cNvPr id="87043" name="Notes Placeholder 2">
            <a:extLst>
              <a:ext uri="{FF2B5EF4-FFF2-40B4-BE49-F238E27FC236}">
                <a16:creationId xmlns:a16="http://schemas.microsoft.com/office/drawing/2014/main" id="{32487CCD-8381-D702-5435-19724651A6A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87044" name="Slide Number Placeholder 3">
            <a:extLst>
              <a:ext uri="{FF2B5EF4-FFF2-40B4-BE49-F238E27FC236}">
                <a16:creationId xmlns:a16="http://schemas.microsoft.com/office/drawing/2014/main" id="{748F69B5-DFD8-AC57-8B42-C770CD3CBE0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75A6753-BA90-45AE-A150-05CDAF1DCD5F}" type="slidenum">
              <a:rPr lang="en-US" altLang="en-US"/>
              <a:pPr/>
              <a:t>41</a:t>
            </a:fld>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F33F2035-84C3-2478-7336-C33F2C594050}"/>
              </a:ext>
            </a:extLst>
          </p:cNvPr>
          <p:cNvSpPr>
            <a:spLocks noGrp="1" noRot="1" noChangeAspect="1" noChangeArrowheads="1" noTextEdit="1"/>
          </p:cNvSpPr>
          <p:nvPr>
            <p:ph type="sldImg"/>
          </p:nvPr>
        </p:nvSpPr>
        <p:spPr>
          <a:ln/>
        </p:spPr>
      </p:sp>
      <p:sp>
        <p:nvSpPr>
          <p:cNvPr id="89091" name="Notes Placeholder 2">
            <a:extLst>
              <a:ext uri="{FF2B5EF4-FFF2-40B4-BE49-F238E27FC236}">
                <a16:creationId xmlns:a16="http://schemas.microsoft.com/office/drawing/2014/main" id="{E228EC11-5777-7FF9-7415-3C55C0DEA63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89092" name="Slide Number Placeholder 3">
            <a:extLst>
              <a:ext uri="{FF2B5EF4-FFF2-40B4-BE49-F238E27FC236}">
                <a16:creationId xmlns:a16="http://schemas.microsoft.com/office/drawing/2014/main" id="{36C31438-604E-7FB5-E028-18F0BBA3353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C7DEB23-E253-4ABF-B266-C555E18CFDD4}" type="slidenum">
              <a:rPr lang="en-US" altLang="en-US"/>
              <a:pPr/>
              <a:t>42</a:t>
            </a:fld>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C9F417CD-0B59-BC99-210F-227AD1196131}"/>
              </a:ext>
            </a:extLst>
          </p:cNvPr>
          <p:cNvSpPr>
            <a:spLocks noGrp="1" noRot="1" noChangeAspect="1" noChangeArrowheads="1" noTextEdit="1"/>
          </p:cNvSpPr>
          <p:nvPr>
            <p:ph type="sldImg"/>
          </p:nvPr>
        </p:nvSpPr>
        <p:spPr>
          <a:ln/>
        </p:spPr>
      </p:sp>
      <p:sp>
        <p:nvSpPr>
          <p:cNvPr id="91139" name="Notes Placeholder 2">
            <a:extLst>
              <a:ext uri="{FF2B5EF4-FFF2-40B4-BE49-F238E27FC236}">
                <a16:creationId xmlns:a16="http://schemas.microsoft.com/office/drawing/2014/main" id="{8C2D09F8-5ECD-8803-0595-EC37DB3AEBB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91140" name="Slide Number Placeholder 3">
            <a:extLst>
              <a:ext uri="{FF2B5EF4-FFF2-40B4-BE49-F238E27FC236}">
                <a16:creationId xmlns:a16="http://schemas.microsoft.com/office/drawing/2014/main" id="{23C75085-56F4-6D94-670B-E3A6D7A583E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B2A6030-4DAE-4835-B76F-7328A3ABCC0D}" type="slidenum">
              <a:rPr lang="en-US" altLang="en-US"/>
              <a:pPr/>
              <a:t>43</a:t>
            </a:fld>
            <a:endParaRPr lang="en-US"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E1B63D45-DE33-74A0-6876-16E487629107}"/>
              </a:ext>
            </a:extLst>
          </p:cNvPr>
          <p:cNvSpPr>
            <a:spLocks noGrp="1" noRot="1" noChangeAspect="1" noChangeArrowheads="1" noTextEdit="1"/>
          </p:cNvSpPr>
          <p:nvPr>
            <p:ph type="sldImg"/>
          </p:nvPr>
        </p:nvSpPr>
        <p:spPr>
          <a:ln/>
        </p:spPr>
      </p:sp>
      <p:sp>
        <p:nvSpPr>
          <p:cNvPr id="93187" name="Notes Placeholder 2">
            <a:extLst>
              <a:ext uri="{FF2B5EF4-FFF2-40B4-BE49-F238E27FC236}">
                <a16:creationId xmlns:a16="http://schemas.microsoft.com/office/drawing/2014/main" id="{3C8B2A82-1BDB-C050-6868-556AA77C955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93188" name="Slide Number Placeholder 3">
            <a:extLst>
              <a:ext uri="{FF2B5EF4-FFF2-40B4-BE49-F238E27FC236}">
                <a16:creationId xmlns:a16="http://schemas.microsoft.com/office/drawing/2014/main" id="{CDF80CCE-DAE0-3409-7894-3BF0190A8F8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47CA926-82D3-4012-A02C-968A3DCCDC41}" type="slidenum">
              <a:rPr lang="en-US" altLang="en-US"/>
              <a:pPr/>
              <a:t>44</a:t>
            </a:fld>
            <a:endParaRPr lang="en-US"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3EAA1A47-B451-6AB6-AD68-924AB7285AD2}"/>
              </a:ext>
            </a:extLst>
          </p:cNvPr>
          <p:cNvSpPr>
            <a:spLocks noGrp="1" noRot="1" noChangeAspect="1" noChangeArrowheads="1" noTextEdit="1"/>
          </p:cNvSpPr>
          <p:nvPr>
            <p:ph type="sldImg"/>
          </p:nvPr>
        </p:nvSpPr>
        <p:spPr>
          <a:ln/>
        </p:spPr>
      </p:sp>
      <p:sp>
        <p:nvSpPr>
          <p:cNvPr id="95235" name="Notes Placeholder 2">
            <a:extLst>
              <a:ext uri="{FF2B5EF4-FFF2-40B4-BE49-F238E27FC236}">
                <a16:creationId xmlns:a16="http://schemas.microsoft.com/office/drawing/2014/main" id="{1EAFAB6A-9AD7-9359-1E36-DB8272A1448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95236" name="Slide Number Placeholder 3">
            <a:extLst>
              <a:ext uri="{FF2B5EF4-FFF2-40B4-BE49-F238E27FC236}">
                <a16:creationId xmlns:a16="http://schemas.microsoft.com/office/drawing/2014/main" id="{7D7C46AC-9757-2A0A-FEC3-20508409EED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FD97692-1122-41CF-82E4-CB20E37E4F22}" type="slidenum">
              <a:rPr lang="en-US" altLang="en-US"/>
              <a:pPr/>
              <a:t>45</a:t>
            </a:fld>
            <a:endParaRPr lang="en-US"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2B3FCED3-7B5A-1C87-2AA6-BF07CC2D352E}"/>
              </a:ext>
            </a:extLst>
          </p:cNvPr>
          <p:cNvSpPr>
            <a:spLocks noGrp="1" noRot="1" noChangeAspect="1" noChangeArrowheads="1" noTextEdit="1"/>
          </p:cNvSpPr>
          <p:nvPr>
            <p:ph type="sldImg"/>
          </p:nvPr>
        </p:nvSpPr>
        <p:spPr>
          <a:ln/>
        </p:spPr>
      </p:sp>
      <p:sp>
        <p:nvSpPr>
          <p:cNvPr id="97283" name="Notes Placeholder 2">
            <a:extLst>
              <a:ext uri="{FF2B5EF4-FFF2-40B4-BE49-F238E27FC236}">
                <a16:creationId xmlns:a16="http://schemas.microsoft.com/office/drawing/2014/main" id="{02EA1912-0C31-266F-0930-233FB969E03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97284" name="Slide Number Placeholder 3">
            <a:extLst>
              <a:ext uri="{FF2B5EF4-FFF2-40B4-BE49-F238E27FC236}">
                <a16:creationId xmlns:a16="http://schemas.microsoft.com/office/drawing/2014/main" id="{B254786A-7FFA-15A9-5E16-A07C7415877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3FA8A12-2F48-4DFC-8465-5E912795F517}" type="slidenum">
              <a:rPr lang="en-US" altLang="en-US"/>
              <a:pPr/>
              <a:t>46</a:t>
            </a:fld>
            <a:endParaRPr lang="en-US"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6BEC73D2-E453-C5A9-7B73-2D4E7ED952E3}"/>
              </a:ext>
            </a:extLst>
          </p:cNvPr>
          <p:cNvSpPr>
            <a:spLocks noGrp="1" noRot="1" noChangeAspect="1" noChangeArrowheads="1" noTextEdit="1"/>
          </p:cNvSpPr>
          <p:nvPr>
            <p:ph type="sldImg"/>
          </p:nvPr>
        </p:nvSpPr>
        <p:spPr>
          <a:ln/>
        </p:spPr>
      </p:sp>
      <p:sp>
        <p:nvSpPr>
          <p:cNvPr id="99331" name="Notes Placeholder 2">
            <a:extLst>
              <a:ext uri="{FF2B5EF4-FFF2-40B4-BE49-F238E27FC236}">
                <a16:creationId xmlns:a16="http://schemas.microsoft.com/office/drawing/2014/main" id="{6E82E09B-B14D-C9A3-D2C8-9B8EE2A0BD7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99332" name="Slide Number Placeholder 3">
            <a:extLst>
              <a:ext uri="{FF2B5EF4-FFF2-40B4-BE49-F238E27FC236}">
                <a16:creationId xmlns:a16="http://schemas.microsoft.com/office/drawing/2014/main" id="{EAAC8202-D58E-725D-52DB-FDC6DF3D8CC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B1AC7A5-C33C-401C-B206-14EBAAD540DE}" type="slidenum">
              <a:rPr lang="en-US" altLang="en-US"/>
              <a:pPr/>
              <a:t>47</a:t>
            </a:fld>
            <a:endParaRPr lang="en-US"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F89A7D3A-9919-05C1-ADC9-C43856B23A69}"/>
              </a:ext>
            </a:extLst>
          </p:cNvPr>
          <p:cNvSpPr>
            <a:spLocks noGrp="1" noRot="1" noChangeAspect="1" noChangeArrowheads="1" noTextEdit="1"/>
          </p:cNvSpPr>
          <p:nvPr>
            <p:ph type="sldImg"/>
          </p:nvPr>
        </p:nvSpPr>
        <p:spPr>
          <a:ln/>
        </p:spPr>
      </p:sp>
      <p:sp>
        <p:nvSpPr>
          <p:cNvPr id="101379" name="Notes Placeholder 2">
            <a:extLst>
              <a:ext uri="{FF2B5EF4-FFF2-40B4-BE49-F238E27FC236}">
                <a16:creationId xmlns:a16="http://schemas.microsoft.com/office/drawing/2014/main" id="{A0EF9E5C-FD96-9DD6-7B0E-9F364741239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01380" name="Slide Number Placeholder 3">
            <a:extLst>
              <a:ext uri="{FF2B5EF4-FFF2-40B4-BE49-F238E27FC236}">
                <a16:creationId xmlns:a16="http://schemas.microsoft.com/office/drawing/2014/main" id="{99714CC5-CC77-4311-5266-2FEC53AE9A3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66B3CB7-346C-4D04-8F59-CD7BE040C0A1}" type="slidenum">
              <a:rPr lang="en-US" altLang="en-US"/>
              <a:pPr/>
              <a:t>48</a:t>
            </a:fld>
            <a:endParaRPr lang="en-US"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a:extLst>
              <a:ext uri="{FF2B5EF4-FFF2-40B4-BE49-F238E27FC236}">
                <a16:creationId xmlns:a16="http://schemas.microsoft.com/office/drawing/2014/main" id="{EA7CF9F7-C37E-170D-75B8-626175377A65}"/>
              </a:ext>
            </a:extLst>
          </p:cNvPr>
          <p:cNvSpPr>
            <a:spLocks noGrp="1" noRot="1" noChangeAspect="1" noChangeArrowheads="1" noTextEdit="1"/>
          </p:cNvSpPr>
          <p:nvPr>
            <p:ph type="sldImg"/>
          </p:nvPr>
        </p:nvSpPr>
        <p:spPr>
          <a:ln/>
        </p:spPr>
      </p:sp>
      <p:sp>
        <p:nvSpPr>
          <p:cNvPr id="103427" name="Notes Placeholder 2">
            <a:extLst>
              <a:ext uri="{FF2B5EF4-FFF2-40B4-BE49-F238E27FC236}">
                <a16:creationId xmlns:a16="http://schemas.microsoft.com/office/drawing/2014/main" id="{6A501EF7-8944-8E93-3B79-E96660EF268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03428" name="Slide Number Placeholder 3">
            <a:extLst>
              <a:ext uri="{FF2B5EF4-FFF2-40B4-BE49-F238E27FC236}">
                <a16:creationId xmlns:a16="http://schemas.microsoft.com/office/drawing/2014/main" id="{58448D36-C25D-CA75-DEE4-FC9ED001AB0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81A59EC-0944-4A06-BDA7-50E07C0A1B93}" type="slidenum">
              <a:rPr lang="en-US" altLang="en-US"/>
              <a:pPr/>
              <a:t>49</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6DA619D3-B5FE-5B19-0550-0B4087F4889B}"/>
              </a:ext>
            </a:extLst>
          </p:cNvPr>
          <p:cNvSpPr>
            <a:spLocks noGrp="1" noRot="1" noChangeAspect="1" noChangeArrowheads="1" noTextEdit="1"/>
          </p:cNvSpPr>
          <p:nvPr>
            <p:ph type="sldImg"/>
          </p:nvPr>
        </p:nvSpPr>
        <p:spPr>
          <a:ln/>
        </p:spPr>
      </p:sp>
      <p:sp>
        <p:nvSpPr>
          <p:cNvPr id="13315" name="Notes Placeholder 2">
            <a:extLst>
              <a:ext uri="{FF2B5EF4-FFF2-40B4-BE49-F238E27FC236}">
                <a16:creationId xmlns:a16="http://schemas.microsoft.com/office/drawing/2014/main" id="{6C8F183B-40F1-AC3B-FEBB-812659EF038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3316" name="Slide Number Placeholder 3">
            <a:extLst>
              <a:ext uri="{FF2B5EF4-FFF2-40B4-BE49-F238E27FC236}">
                <a16:creationId xmlns:a16="http://schemas.microsoft.com/office/drawing/2014/main" id="{8EB6F50F-6106-BF88-74F2-9DA3F45398A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D739AA2-34F9-4961-A9FD-B87A7A75A88C}" type="slidenum">
              <a:rPr lang="en-US" altLang="en-US"/>
              <a:pPr/>
              <a:t>5</a:t>
            </a:fld>
            <a:endParaRPr lang="en-US"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a:extLst>
              <a:ext uri="{FF2B5EF4-FFF2-40B4-BE49-F238E27FC236}">
                <a16:creationId xmlns:a16="http://schemas.microsoft.com/office/drawing/2014/main" id="{ECE0D25F-D427-0C3E-1441-96EDD5F602A8}"/>
              </a:ext>
            </a:extLst>
          </p:cNvPr>
          <p:cNvSpPr>
            <a:spLocks noGrp="1" noRot="1" noChangeAspect="1" noChangeArrowheads="1" noTextEdit="1"/>
          </p:cNvSpPr>
          <p:nvPr>
            <p:ph type="sldImg"/>
          </p:nvPr>
        </p:nvSpPr>
        <p:spPr>
          <a:ln/>
        </p:spPr>
      </p:sp>
      <p:sp>
        <p:nvSpPr>
          <p:cNvPr id="105475" name="Notes Placeholder 2">
            <a:extLst>
              <a:ext uri="{FF2B5EF4-FFF2-40B4-BE49-F238E27FC236}">
                <a16:creationId xmlns:a16="http://schemas.microsoft.com/office/drawing/2014/main" id="{C48C207B-9670-C5AF-C378-58C1F1DC817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05476" name="Slide Number Placeholder 3">
            <a:extLst>
              <a:ext uri="{FF2B5EF4-FFF2-40B4-BE49-F238E27FC236}">
                <a16:creationId xmlns:a16="http://schemas.microsoft.com/office/drawing/2014/main" id="{E9B603C3-82F8-48B1-A1BB-787504134F1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CE54985-488F-4ECA-AD0B-50B6E082B270}" type="slidenum">
              <a:rPr lang="en-US" altLang="en-US"/>
              <a:pPr/>
              <a:t>50</a:t>
            </a:fld>
            <a:endParaRPr lang="en-US"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id="{B994E788-B513-337E-E523-BD00C4393D26}"/>
              </a:ext>
            </a:extLst>
          </p:cNvPr>
          <p:cNvSpPr>
            <a:spLocks noGrp="1" noRot="1" noChangeAspect="1" noChangeArrowheads="1" noTextEdit="1"/>
          </p:cNvSpPr>
          <p:nvPr>
            <p:ph type="sldImg"/>
          </p:nvPr>
        </p:nvSpPr>
        <p:spPr>
          <a:ln/>
        </p:spPr>
      </p:sp>
      <p:sp>
        <p:nvSpPr>
          <p:cNvPr id="107523" name="Notes Placeholder 2">
            <a:extLst>
              <a:ext uri="{FF2B5EF4-FFF2-40B4-BE49-F238E27FC236}">
                <a16:creationId xmlns:a16="http://schemas.microsoft.com/office/drawing/2014/main" id="{8BF5AF75-9A20-F6FC-8A95-ADB721763BE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07524" name="Slide Number Placeholder 3">
            <a:extLst>
              <a:ext uri="{FF2B5EF4-FFF2-40B4-BE49-F238E27FC236}">
                <a16:creationId xmlns:a16="http://schemas.microsoft.com/office/drawing/2014/main" id="{CE59FE06-A97F-C9BF-FB98-D3E77C36000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316202B-46DA-4FA3-9590-81B100FA0644}" type="slidenum">
              <a:rPr lang="en-US" altLang="en-US"/>
              <a:pPr/>
              <a:t>51</a:t>
            </a:fld>
            <a:endParaRPr lang="en-US"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a:extLst>
              <a:ext uri="{FF2B5EF4-FFF2-40B4-BE49-F238E27FC236}">
                <a16:creationId xmlns:a16="http://schemas.microsoft.com/office/drawing/2014/main" id="{9CD04B4B-AB99-A6B4-4E53-4332A284D73C}"/>
              </a:ext>
            </a:extLst>
          </p:cNvPr>
          <p:cNvSpPr>
            <a:spLocks noGrp="1" noRot="1" noChangeAspect="1" noChangeArrowheads="1" noTextEdit="1"/>
          </p:cNvSpPr>
          <p:nvPr>
            <p:ph type="sldImg"/>
          </p:nvPr>
        </p:nvSpPr>
        <p:spPr>
          <a:ln/>
        </p:spPr>
      </p:sp>
      <p:sp>
        <p:nvSpPr>
          <p:cNvPr id="109571" name="Notes Placeholder 2">
            <a:extLst>
              <a:ext uri="{FF2B5EF4-FFF2-40B4-BE49-F238E27FC236}">
                <a16:creationId xmlns:a16="http://schemas.microsoft.com/office/drawing/2014/main" id="{20F9794F-6AA3-F1D1-B416-2368C6C0A3C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09572" name="Slide Number Placeholder 3">
            <a:extLst>
              <a:ext uri="{FF2B5EF4-FFF2-40B4-BE49-F238E27FC236}">
                <a16:creationId xmlns:a16="http://schemas.microsoft.com/office/drawing/2014/main" id="{77006A58-CEC5-DB67-42D8-90549778CF6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C87B080-6B5A-49D9-B698-E8BE0FAADC85}" type="slidenum">
              <a:rPr lang="en-US" altLang="en-US"/>
              <a:pPr/>
              <a:t>52</a:t>
            </a:fld>
            <a:endParaRPr lang="en-US"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a:extLst>
              <a:ext uri="{FF2B5EF4-FFF2-40B4-BE49-F238E27FC236}">
                <a16:creationId xmlns:a16="http://schemas.microsoft.com/office/drawing/2014/main" id="{B2DB7F97-381F-EF1F-1046-7564BC231A9E}"/>
              </a:ext>
            </a:extLst>
          </p:cNvPr>
          <p:cNvSpPr>
            <a:spLocks noGrp="1" noRot="1" noChangeAspect="1" noChangeArrowheads="1" noTextEdit="1"/>
          </p:cNvSpPr>
          <p:nvPr>
            <p:ph type="sldImg"/>
          </p:nvPr>
        </p:nvSpPr>
        <p:spPr>
          <a:ln/>
        </p:spPr>
      </p:sp>
      <p:sp>
        <p:nvSpPr>
          <p:cNvPr id="111619" name="Notes Placeholder 2">
            <a:extLst>
              <a:ext uri="{FF2B5EF4-FFF2-40B4-BE49-F238E27FC236}">
                <a16:creationId xmlns:a16="http://schemas.microsoft.com/office/drawing/2014/main" id="{4208F5B2-31EC-C377-B9CE-9418E885561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11620" name="Slide Number Placeholder 3">
            <a:extLst>
              <a:ext uri="{FF2B5EF4-FFF2-40B4-BE49-F238E27FC236}">
                <a16:creationId xmlns:a16="http://schemas.microsoft.com/office/drawing/2014/main" id="{D43B4469-9F20-42B6-0106-9E83BBFE3D8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CE5537C-0CAD-4C1B-AE4C-2271C69CAF98}" type="slidenum">
              <a:rPr lang="en-US" altLang="en-US"/>
              <a:pPr/>
              <a:t>53</a:t>
            </a:fld>
            <a:endParaRPr lang="en-US"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a:extLst>
              <a:ext uri="{FF2B5EF4-FFF2-40B4-BE49-F238E27FC236}">
                <a16:creationId xmlns:a16="http://schemas.microsoft.com/office/drawing/2014/main" id="{41FFB4E1-22BB-D486-5C2B-BAB72B24F9BF}"/>
              </a:ext>
            </a:extLst>
          </p:cNvPr>
          <p:cNvSpPr>
            <a:spLocks noGrp="1" noRot="1" noChangeAspect="1" noChangeArrowheads="1" noTextEdit="1"/>
          </p:cNvSpPr>
          <p:nvPr>
            <p:ph type="sldImg"/>
          </p:nvPr>
        </p:nvSpPr>
        <p:spPr>
          <a:ln/>
        </p:spPr>
      </p:sp>
      <p:sp>
        <p:nvSpPr>
          <p:cNvPr id="113667" name="Notes Placeholder 2">
            <a:extLst>
              <a:ext uri="{FF2B5EF4-FFF2-40B4-BE49-F238E27FC236}">
                <a16:creationId xmlns:a16="http://schemas.microsoft.com/office/drawing/2014/main" id="{24BAC849-50F8-E990-9A87-2EB90F9C7CB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13668" name="Slide Number Placeholder 3">
            <a:extLst>
              <a:ext uri="{FF2B5EF4-FFF2-40B4-BE49-F238E27FC236}">
                <a16:creationId xmlns:a16="http://schemas.microsoft.com/office/drawing/2014/main" id="{592B2EE1-42CA-8B5A-99C3-1F46301B789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C919E66-E7C7-4B47-AF74-A8036A8224EA}" type="slidenum">
              <a:rPr lang="en-US" altLang="en-US"/>
              <a:pPr/>
              <a:t>54</a:t>
            </a:fld>
            <a:endParaRPr lang="en-US"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a:extLst>
              <a:ext uri="{FF2B5EF4-FFF2-40B4-BE49-F238E27FC236}">
                <a16:creationId xmlns:a16="http://schemas.microsoft.com/office/drawing/2014/main" id="{013D3542-BF12-0174-7B92-458588B6D100}"/>
              </a:ext>
            </a:extLst>
          </p:cNvPr>
          <p:cNvSpPr>
            <a:spLocks noGrp="1" noRot="1" noChangeAspect="1" noChangeArrowheads="1" noTextEdit="1"/>
          </p:cNvSpPr>
          <p:nvPr>
            <p:ph type="sldImg"/>
          </p:nvPr>
        </p:nvSpPr>
        <p:spPr>
          <a:ln/>
        </p:spPr>
      </p:sp>
      <p:sp>
        <p:nvSpPr>
          <p:cNvPr id="115715" name="Notes Placeholder 2">
            <a:extLst>
              <a:ext uri="{FF2B5EF4-FFF2-40B4-BE49-F238E27FC236}">
                <a16:creationId xmlns:a16="http://schemas.microsoft.com/office/drawing/2014/main" id="{98FBB5E0-FC30-D616-2252-2BDB2B4506E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15716" name="Slide Number Placeholder 3">
            <a:extLst>
              <a:ext uri="{FF2B5EF4-FFF2-40B4-BE49-F238E27FC236}">
                <a16:creationId xmlns:a16="http://schemas.microsoft.com/office/drawing/2014/main" id="{FB347905-EBD4-61AA-5CB4-EFF82E23CED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125EFDC-31D2-4E7C-BA16-F4C7009DC1CE}" type="slidenum">
              <a:rPr lang="en-US" altLang="en-US"/>
              <a:pPr/>
              <a:t>55</a:t>
            </a:fld>
            <a:endParaRPr lang="en-US"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a:extLst>
              <a:ext uri="{FF2B5EF4-FFF2-40B4-BE49-F238E27FC236}">
                <a16:creationId xmlns:a16="http://schemas.microsoft.com/office/drawing/2014/main" id="{2E1A2862-7E9D-3058-4EBC-13434430CACC}"/>
              </a:ext>
            </a:extLst>
          </p:cNvPr>
          <p:cNvSpPr>
            <a:spLocks noGrp="1" noRot="1" noChangeAspect="1" noChangeArrowheads="1" noTextEdit="1"/>
          </p:cNvSpPr>
          <p:nvPr>
            <p:ph type="sldImg"/>
          </p:nvPr>
        </p:nvSpPr>
        <p:spPr>
          <a:ln/>
        </p:spPr>
      </p:sp>
      <p:sp>
        <p:nvSpPr>
          <p:cNvPr id="117763" name="Notes Placeholder 2">
            <a:extLst>
              <a:ext uri="{FF2B5EF4-FFF2-40B4-BE49-F238E27FC236}">
                <a16:creationId xmlns:a16="http://schemas.microsoft.com/office/drawing/2014/main" id="{36A7E24C-7758-9E14-6E93-00797A6D59E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17764" name="Slide Number Placeholder 3">
            <a:extLst>
              <a:ext uri="{FF2B5EF4-FFF2-40B4-BE49-F238E27FC236}">
                <a16:creationId xmlns:a16="http://schemas.microsoft.com/office/drawing/2014/main" id="{0202CF22-E3BA-2196-2C91-CE4B01B8FEA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DD0D514-A768-4B6F-B8AF-083D7896416E}" type="slidenum">
              <a:rPr lang="en-US" altLang="en-US"/>
              <a:pPr/>
              <a:t>56</a:t>
            </a:fld>
            <a:endParaRPr lang="en-US"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219556FD-4DF5-8714-A411-075F576942CB}"/>
              </a:ext>
            </a:extLst>
          </p:cNvPr>
          <p:cNvSpPr>
            <a:spLocks noGrp="1" noRot="1" noChangeAspect="1" noChangeArrowheads="1" noTextEdit="1"/>
          </p:cNvSpPr>
          <p:nvPr>
            <p:ph type="sldImg"/>
          </p:nvPr>
        </p:nvSpPr>
        <p:spPr>
          <a:ln/>
        </p:spPr>
      </p:sp>
      <p:sp>
        <p:nvSpPr>
          <p:cNvPr id="119811" name="Notes Placeholder 2">
            <a:extLst>
              <a:ext uri="{FF2B5EF4-FFF2-40B4-BE49-F238E27FC236}">
                <a16:creationId xmlns:a16="http://schemas.microsoft.com/office/drawing/2014/main" id="{81B95FC0-5B51-B6D9-B4DC-932CD41905B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19812" name="Slide Number Placeholder 3">
            <a:extLst>
              <a:ext uri="{FF2B5EF4-FFF2-40B4-BE49-F238E27FC236}">
                <a16:creationId xmlns:a16="http://schemas.microsoft.com/office/drawing/2014/main" id="{B5CE24CD-CFB5-BF3D-B5C8-01DBB8C7678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10256F9-DC13-487B-8B7F-C70C5441017A}" type="slidenum">
              <a:rPr lang="en-US" altLang="en-US"/>
              <a:pPr/>
              <a:t>57</a:t>
            </a:fld>
            <a:endParaRPr lang="en-US"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a:extLst>
              <a:ext uri="{FF2B5EF4-FFF2-40B4-BE49-F238E27FC236}">
                <a16:creationId xmlns:a16="http://schemas.microsoft.com/office/drawing/2014/main" id="{A7A568E6-F98F-E918-95FD-0E2DE84D02FE}"/>
              </a:ext>
            </a:extLst>
          </p:cNvPr>
          <p:cNvSpPr>
            <a:spLocks noGrp="1" noRot="1" noChangeAspect="1" noChangeArrowheads="1" noTextEdit="1"/>
          </p:cNvSpPr>
          <p:nvPr>
            <p:ph type="sldImg"/>
          </p:nvPr>
        </p:nvSpPr>
        <p:spPr>
          <a:ln/>
        </p:spPr>
      </p:sp>
      <p:sp>
        <p:nvSpPr>
          <p:cNvPr id="121859" name="Notes Placeholder 2">
            <a:extLst>
              <a:ext uri="{FF2B5EF4-FFF2-40B4-BE49-F238E27FC236}">
                <a16:creationId xmlns:a16="http://schemas.microsoft.com/office/drawing/2014/main" id="{5C223F2D-01C2-19F0-7F24-95B778E0821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21860" name="Slide Number Placeholder 3">
            <a:extLst>
              <a:ext uri="{FF2B5EF4-FFF2-40B4-BE49-F238E27FC236}">
                <a16:creationId xmlns:a16="http://schemas.microsoft.com/office/drawing/2014/main" id="{7496CFE3-62CB-4827-234B-76361B2763C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A77B4A1-C57E-4540-B534-D782C3584A04}" type="slidenum">
              <a:rPr lang="en-US" altLang="en-US"/>
              <a:pPr/>
              <a:t>58</a:t>
            </a:fld>
            <a:endParaRPr lang="en-US"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a:extLst>
              <a:ext uri="{FF2B5EF4-FFF2-40B4-BE49-F238E27FC236}">
                <a16:creationId xmlns:a16="http://schemas.microsoft.com/office/drawing/2014/main" id="{57687242-1759-1D0F-AF68-1A6516FD59EF}"/>
              </a:ext>
            </a:extLst>
          </p:cNvPr>
          <p:cNvSpPr>
            <a:spLocks noGrp="1" noRot="1" noChangeAspect="1" noChangeArrowheads="1" noTextEdit="1"/>
          </p:cNvSpPr>
          <p:nvPr>
            <p:ph type="sldImg"/>
          </p:nvPr>
        </p:nvSpPr>
        <p:spPr>
          <a:ln/>
        </p:spPr>
      </p:sp>
      <p:sp>
        <p:nvSpPr>
          <p:cNvPr id="123907" name="Notes Placeholder 2">
            <a:extLst>
              <a:ext uri="{FF2B5EF4-FFF2-40B4-BE49-F238E27FC236}">
                <a16:creationId xmlns:a16="http://schemas.microsoft.com/office/drawing/2014/main" id="{510769A0-46FE-8094-5E1B-4CB8C5EA162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23908" name="Slide Number Placeholder 3">
            <a:extLst>
              <a:ext uri="{FF2B5EF4-FFF2-40B4-BE49-F238E27FC236}">
                <a16:creationId xmlns:a16="http://schemas.microsoft.com/office/drawing/2014/main" id="{7F7B1CA7-4430-BD45-32CD-BDEC09AA50E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CB8EA2E-4462-4B1E-806C-032161F409A7}" type="slidenum">
              <a:rPr lang="en-US" altLang="en-US"/>
              <a:pPr/>
              <a:t>59</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8495845E-84D4-64BA-9E4E-473292311762}"/>
              </a:ext>
            </a:extLst>
          </p:cNvPr>
          <p:cNvSpPr>
            <a:spLocks noGrp="1" noRot="1" noChangeAspect="1" noChangeArrowheads="1" noTextEdit="1"/>
          </p:cNvSpPr>
          <p:nvPr>
            <p:ph type="sldImg"/>
          </p:nvPr>
        </p:nvSpPr>
        <p:spPr>
          <a:ln/>
        </p:spPr>
      </p:sp>
      <p:sp>
        <p:nvSpPr>
          <p:cNvPr id="15363" name="Notes Placeholder 2">
            <a:extLst>
              <a:ext uri="{FF2B5EF4-FFF2-40B4-BE49-F238E27FC236}">
                <a16:creationId xmlns:a16="http://schemas.microsoft.com/office/drawing/2014/main" id="{4B3D4A0D-E4C1-21ED-1032-6F76D040C5F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5364" name="Slide Number Placeholder 3">
            <a:extLst>
              <a:ext uri="{FF2B5EF4-FFF2-40B4-BE49-F238E27FC236}">
                <a16:creationId xmlns:a16="http://schemas.microsoft.com/office/drawing/2014/main" id="{366B0EAE-2659-7721-8941-CF64000A33C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C96717D-9119-415E-A1F8-1C1EB1D19B49}" type="slidenum">
              <a:rPr lang="en-US" altLang="en-US"/>
              <a:pPr/>
              <a:t>6</a:t>
            </a:fld>
            <a:endParaRPr lang="en-US" alt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a:extLst>
              <a:ext uri="{FF2B5EF4-FFF2-40B4-BE49-F238E27FC236}">
                <a16:creationId xmlns:a16="http://schemas.microsoft.com/office/drawing/2014/main" id="{58C85488-7BBC-273D-5714-7DE972280A23}"/>
              </a:ext>
            </a:extLst>
          </p:cNvPr>
          <p:cNvSpPr>
            <a:spLocks noGrp="1" noRot="1" noChangeAspect="1" noChangeArrowheads="1" noTextEdit="1"/>
          </p:cNvSpPr>
          <p:nvPr>
            <p:ph type="sldImg"/>
          </p:nvPr>
        </p:nvSpPr>
        <p:spPr>
          <a:ln/>
        </p:spPr>
      </p:sp>
      <p:sp>
        <p:nvSpPr>
          <p:cNvPr id="125955" name="Notes Placeholder 2">
            <a:extLst>
              <a:ext uri="{FF2B5EF4-FFF2-40B4-BE49-F238E27FC236}">
                <a16:creationId xmlns:a16="http://schemas.microsoft.com/office/drawing/2014/main" id="{E6ED08DC-AB50-1A6F-44E7-FC2A44F15D9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25956" name="Slide Number Placeholder 3">
            <a:extLst>
              <a:ext uri="{FF2B5EF4-FFF2-40B4-BE49-F238E27FC236}">
                <a16:creationId xmlns:a16="http://schemas.microsoft.com/office/drawing/2014/main" id="{684F1A5E-4866-A426-A9E6-1F7B38C7AE3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B3D31EC-6799-448E-9B19-1603ABEF10CC}" type="slidenum">
              <a:rPr lang="en-US" altLang="en-US"/>
              <a:pPr/>
              <a:t>60</a:t>
            </a:fld>
            <a:endParaRPr lang="en-US"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a:extLst>
              <a:ext uri="{FF2B5EF4-FFF2-40B4-BE49-F238E27FC236}">
                <a16:creationId xmlns:a16="http://schemas.microsoft.com/office/drawing/2014/main" id="{CE0C0E4D-9872-3462-8094-B1F28472AB84}"/>
              </a:ext>
            </a:extLst>
          </p:cNvPr>
          <p:cNvSpPr>
            <a:spLocks noGrp="1" noRot="1" noChangeAspect="1" noChangeArrowheads="1" noTextEdit="1"/>
          </p:cNvSpPr>
          <p:nvPr>
            <p:ph type="sldImg"/>
          </p:nvPr>
        </p:nvSpPr>
        <p:spPr>
          <a:ln/>
        </p:spPr>
      </p:sp>
      <p:sp>
        <p:nvSpPr>
          <p:cNvPr id="128003" name="Notes Placeholder 2">
            <a:extLst>
              <a:ext uri="{FF2B5EF4-FFF2-40B4-BE49-F238E27FC236}">
                <a16:creationId xmlns:a16="http://schemas.microsoft.com/office/drawing/2014/main" id="{14169A2F-ED01-D50D-3D15-B8891C9A0C0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28004" name="Slide Number Placeholder 3">
            <a:extLst>
              <a:ext uri="{FF2B5EF4-FFF2-40B4-BE49-F238E27FC236}">
                <a16:creationId xmlns:a16="http://schemas.microsoft.com/office/drawing/2014/main" id="{CB4313C3-0393-E7F5-BAF3-628BC294B84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528210B-1EF3-4397-A220-0F545C74BA3C}" type="slidenum">
              <a:rPr lang="en-US" altLang="en-US"/>
              <a:pPr/>
              <a:t>61</a:t>
            </a:fld>
            <a:endParaRPr lang="en-US" alt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a:extLst>
              <a:ext uri="{FF2B5EF4-FFF2-40B4-BE49-F238E27FC236}">
                <a16:creationId xmlns:a16="http://schemas.microsoft.com/office/drawing/2014/main" id="{72348947-0C2C-945F-70B7-1B04DA77BFA6}"/>
              </a:ext>
            </a:extLst>
          </p:cNvPr>
          <p:cNvSpPr>
            <a:spLocks noGrp="1" noRot="1" noChangeAspect="1" noChangeArrowheads="1" noTextEdit="1"/>
          </p:cNvSpPr>
          <p:nvPr>
            <p:ph type="sldImg"/>
          </p:nvPr>
        </p:nvSpPr>
        <p:spPr>
          <a:ln/>
        </p:spPr>
      </p:sp>
      <p:sp>
        <p:nvSpPr>
          <p:cNvPr id="130051" name="Notes Placeholder 2">
            <a:extLst>
              <a:ext uri="{FF2B5EF4-FFF2-40B4-BE49-F238E27FC236}">
                <a16:creationId xmlns:a16="http://schemas.microsoft.com/office/drawing/2014/main" id="{816CBC4F-9580-C389-88B9-178FC5E34ED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30052" name="Slide Number Placeholder 3">
            <a:extLst>
              <a:ext uri="{FF2B5EF4-FFF2-40B4-BE49-F238E27FC236}">
                <a16:creationId xmlns:a16="http://schemas.microsoft.com/office/drawing/2014/main" id="{955B5A7F-D1F2-CB68-4313-0ED5E15F616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A1DB1DC-71E1-47AE-8732-E626A67B6241}" type="slidenum">
              <a:rPr lang="en-US" altLang="en-US"/>
              <a:pPr/>
              <a:t>62</a:t>
            </a:fld>
            <a:endParaRPr lang="en-US" alt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a:extLst>
              <a:ext uri="{FF2B5EF4-FFF2-40B4-BE49-F238E27FC236}">
                <a16:creationId xmlns:a16="http://schemas.microsoft.com/office/drawing/2014/main" id="{B9D125E3-0C42-21CD-1687-1D2AADE8D364}"/>
              </a:ext>
            </a:extLst>
          </p:cNvPr>
          <p:cNvSpPr>
            <a:spLocks noGrp="1" noRot="1" noChangeAspect="1" noChangeArrowheads="1" noTextEdit="1"/>
          </p:cNvSpPr>
          <p:nvPr>
            <p:ph type="sldImg"/>
          </p:nvPr>
        </p:nvSpPr>
        <p:spPr>
          <a:ln/>
        </p:spPr>
      </p:sp>
      <p:sp>
        <p:nvSpPr>
          <p:cNvPr id="132099" name="Notes Placeholder 2">
            <a:extLst>
              <a:ext uri="{FF2B5EF4-FFF2-40B4-BE49-F238E27FC236}">
                <a16:creationId xmlns:a16="http://schemas.microsoft.com/office/drawing/2014/main" id="{C45AAB75-864F-BC7F-9C08-AD02C694F52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32100" name="Slide Number Placeholder 3">
            <a:extLst>
              <a:ext uri="{FF2B5EF4-FFF2-40B4-BE49-F238E27FC236}">
                <a16:creationId xmlns:a16="http://schemas.microsoft.com/office/drawing/2014/main" id="{C6D6E2A2-BFB3-F11F-16A2-CF3AFF1D5BB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8B44EB6-D29D-428A-8893-B104CE8737F1}" type="slidenum">
              <a:rPr lang="en-US" altLang="en-US"/>
              <a:pPr/>
              <a:t>63</a:t>
            </a:fld>
            <a:endParaRPr lang="en-US" alt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a:extLst>
              <a:ext uri="{FF2B5EF4-FFF2-40B4-BE49-F238E27FC236}">
                <a16:creationId xmlns:a16="http://schemas.microsoft.com/office/drawing/2014/main" id="{B771E33F-DDB2-451A-E5B3-6A2785CF8E3A}"/>
              </a:ext>
            </a:extLst>
          </p:cNvPr>
          <p:cNvSpPr>
            <a:spLocks noGrp="1" noRot="1" noChangeAspect="1" noChangeArrowheads="1" noTextEdit="1"/>
          </p:cNvSpPr>
          <p:nvPr>
            <p:ph type="sldImg"/>
          </p:nvPr>
        </p:nvSpPr>
        <p:spPr>
          <a:ln/>
        </p:spPr>
      </p:sp>
      <p:sp>
        <p:nvSpPr>
          <p:cNvPr id="134147" name="Notes Placeholder 2">
            <a:extLst>
              <a:ext uri="{FF2B5EF4-FFF2-40B4-BE49-F238E27FC236}">
                <a16:creationId xmlns:a16="http://schemas.microsoft.com/office/drawing/2014/main" id="{E563EEC5-5D44-958B-1AA7-3BC875663FD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34148" name="Slide Number Placeholder 3">
            <a:extLst>
              <a:ext uri="{FF2B5EF4-FFF2-40B4-BE49-F238E27FC236}">
                <a16:creationId xmlns:a16="http://schemas.microsoft.com/office/drawing/2014/main" id="{D323A534-2D67-6844-96EF-2EA5F5C0F7A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91E90E3-AC30-48F8-8758-D434EFA26CD5}" type="slidenum">
              <a:rPr lang="en-US" altLang="en-US"/>
              <a:pPr/>
              <a:t>64</a:t>
            </a:fld>
            <a:endParaRPr lang="en-US" alt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a:extLst>
              <a:ext uri="{FF2B5EF4-FFF2-40B4-BE49-F238E27FC236}">
                <a16:creationId xmlns:a16="http://schemas.microsoft.com/office/drawing/2014/main" id="{A2AC316E-420D-393D-347C-09F48BD57EEF}"/>
              </a:ext>
            </a:extLst>
          </p:cNvPr>
          <p:cNvSpPr>
            <a:spLocks noGrp="1" noRot="1" noChangeAspect="1" noChangeArrowheads="1" noTextEdit="1"/>
          </p:cNvSpPr>
          <p:nvPr>
            <p:ph type="sldImg"/>
          </p:nvPr>
        </p:nvSpPr>
        <p:spPr>
          <a:ln/>
        </p:spPr>
      </p:sp>
      <p:sp>
        <p:nvSpPr>
          <p:cNvPr id="136195" name="Notes Placeholder 2">
            <a:extLst>
              <a:ext uri="{FF2B5EF4-FFF2-40B4-BE49-F238E27FC236}">
                <a16:creationId xmlns:a16="http://schemas.microsoft.com/office/drawing/2014/main" id="{6787559B-80B5-DA3B-481A-EC8FEADBD9F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36196" name="Slide Number Placeholder 3">
            <a:extLst>
              <a:ext uri="{FF2B5EF4-FFF2-40B4-BE49-F238E27FC236}">
                <a16:creationId xmlns:a16="http://schemas.microsoft.com/office/drawing/2014/main" id="{5C59D826-0BA3-921D-1EFA-7D7343C5F52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3681BFB-AF80-4E14-94B7-63A2475EB404}" type="slidenum">
              <a:rPr lang="en-US" altLang="en-US"/>
              <a:pPr/>
              <a:t>65</a:t>
            </a:fld>
            <a:endParaRPr lang="en-US" alt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a:extLst>
              <a:ext uri="{FF2B5EF4-FFF2-40B4-BE49-F238E27FC236}">
                <a16:creationId xmlns:a16="http://schemas.microsoft.com/office/drawing/2014/main" id="{E03B2EDA-3404-EAE1-B911-0D332770F7A2}"/>
              </a:ext>
            </a:extLst>
          </p:cNvPr>
          <p:cNvSpPr>
            <a:spLocks noGrp="1" noRot="1" noChangeAspect="1" noChangeArrowheads="1" noTextEdit="1"/>
          </p:cNvSpPr>
          <p:nvPr>
            <p:ph type="sldImg"/>
          </p:nvPr>
        </p:nvSpPr>
        <p:spPr>
          <a:ln/>
        </p:spPr>
      </p:sp>
      <p:sp>
        <p:nvSpPr>
          <p:cNvPr id="138243" name="Notes Placeholder 2">
            <a:extLst>
              <a:ext uri="{FF2B5EF4-FFF2-40B4-BE49-F238E27FC236}">
                <a16:creationId xmlns:a16="http://schemas.microsoft.com/office/drawing/2014/main" id="{3119A888-4522-5C2E-3A84-6C5B06922DE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38244" name="Slide Number Placeholder 3">
            <a:extLst>
              <a:ext uri="{FF2B5EF4-FFF2-40B4-BE49-F238E27FC236}">
                <a16:creationId xmlns:a16="http://schemas.microsoft.com/office/drawing/2014/main" id="{D70F7A4F-2856-2A19-166F-23FD1AF77F5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F93B569-ED0E-45C3-A9DE-38C00C8A5EB9}" type="slidenum">
              <a:rPr lang="en-US" altLang="en-US"/>
              <a:pPr/>
              <a:t>66</a:t>
            </a:fld>
            <a:endParaRPr lang="en-US" alt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a:extLst>
              <a:ext uri="{FF2B5EF4-FFF2-40B4-BE49-F238E27FC236}">
                <a16:creationId xmlns:a16="http://schemas.microsoft.com/office/drawing/2014/main" id="{84AE08EB-2E87-69DC-B36C-C4972412ABB1}"/>
              </a:ext>
            </a:extLst>
          </p:cNvPr>
          <p:cNvSpPr>
            <a:spLocks noGrp="1" noRot="1" noChangeAspect="1" noChangeArrowheads="1" noTextEdit="1"/>
          </p:cNvSpPr>
          <p:nvPr>
            <p:ph type="sldImg"/>
          </p:nvPr>
        </p:nvSpPr>
        <p:spPr>
          <a:ln/>
        </p:spPr>
      </p:sp>
      <p:sp>
        <p:nvSpPr>
          <p:cNvPr id="140291" name="Notes Placeholder 2">
            <a:extLst>
              <a:ext uri="{FF2B5EF4-FFF2-40B4-BE49-F238E27FC236}">
                <a16:creationId xmlns:a16="http://schemas.microsoft.com/office/drawing/2014/main" id="{79A48EC3-E32E-1294-7E77-1CE73F384F4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40292" name="Slide Number Placeholder 3">
            <a:extLst>
              <a:ext uri="{FF2B5EF4-FFF2-40B4-BE49-F238E27FC236}">
                <a16:creationId xmlns:a16="http://schemas.microsoft.com/office/drawing/2014/main" id="{52F9B92C-9DD8-97BA-8605-0DB9C25B82E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8499D2A-B6F4-4E3D-A085-BA2F9D1137A9}" type="slidenum">
              <a:rPr lang="en-US" altLang="en-US"/>
              <a:pPr/>
              <a:t>67</a:t>
            </a:fld>
            <a:endParaRPr lang="en-US" alt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a:extLst>
              <a:ext uri="{FF2B5EF4-FFF2-40B4-BE49-F238E27FC236}">
                <a16:creationId xmlns:a16="http://schemas.microsoft.com/office/drawing/2014/main" id="{09645EB9-0B09-061B-2649-C230BB656298}"/>
              </a:ext>
            </a:extLst>
          </p:cNvPr>
          <p:cNvSpPr>
            <a:spLocks noGrp="1" noRot="1" noChangeAspect="1" noChangeArrowheads="1" noTextEdit="1"/>
          </p:cNvSpPr>
          <p:nvPr>
            <p:ph type="sldImg"/>
          </p:nvPr>
        </p:nvSpPr>
        <p:spPr>
          <a:ln/>
        </p:spPr>
      </p:sp>
      <p:sp>
        <p:nvSpPr>
          <p:cNvPr id="142339" name="Notes Placeholder 2">
            <a:extLst>
              <a:ext uri="{FF2B5EF4-FFF2-40B4-BE49-F238E27FC236}">
                <a16:creationId xmlns:a16="http://schemas.microsoft.com/office/drawing/2014/main" id="{8E602F3F-AB8A-83DE-571D-0F743BE8FED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42340" name="Slide Number Placeholder 3">
            <a:extLst>
              <a:ext uri="{FF2B5EF4-FFF2-40B4-BE49-F238E27FC236}">
                <a16:creationId xmlns:a16="http://schemas.microsoft.com/office/drawing/2014/main" id="{C6CC1C64-A800-CA51-930C-F70ED290FAD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E7422AF-3D0E-49B4-9F7B-0401F3C48C52}" type="slidenum">
              <a:rPr lang="en-US" altLang="en-US"/>
              <a:pPr/>
              <a:t>68</a:t>
            </a:fld>
            <a:endParaRPr lang="en-US" alt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a:extLst>
              <a:ext uri="{FF2B5EF4-FFF2-40B4-BE49-F238E27FC236}">
                <a16:creationId xmlns:a16="http://schemas.microsoft.com/office/drawing/2014/main" id="{8F32E6B5-B511-5F7D-8C09-01D6B4CF959E}"/>
              </a:ext>
            </a:extLst>
          </p:cNvPr>
          <p:cNvSpPr>
            <a:spLocks noGrp="1" noRot="1" noChangeAspect="1" noChangeArrowheads="1" noTextEdit="1"/>
          </p:cNvSpPr>
          <p:nvPr>
            <p:ph type="sldImg"/>
          </p:nvPr>
        </p:nvSpPr>
        <p:spPr>
          <a:ln/>
        </p:spPr>
      </p:sp>
      <p:sp>
        <p:nvSpPr>
          <p:cNvPr id="144387" name="Notes Placeholder 2">
            <a:extLst>
              <a:ext uri="{FF2B5EF4-FFF2-40B4-BE49-F238E27FC236}">
                <a16:creationId xmlns:a16="http://schemas.microsoft.com/office/drawing/2014/main" id="{D881ADCE-5CB3-D162-DEF6-1292D270534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44388" name="Slide Number Placeholder 3">
            <a:extLst>
              <a:ext uri="{FF2B5EF4-FFF2-40B4-BE49-F238E27FC236}">
                <a16:creationId xmlns:a16="http://schemas.microsoft.com/office/drawing/2014/main" id="{4623442D-5879-14E9-892D-F67496152F0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BD1D2B7-395D-43B3-B2B1-B86982FC669F}" type="slidenum">
              <a:rPr lang="en-US" altLang="en-US"/>
              <a:pPr/>
              <a:t>69</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7EE0E0FF-67E6-C292-D8BC-261604356B6A}"/>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80B6E5CD-1549-D380-C734-567D200D83F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7412" name="Slide Number Placeholder 3">
            <a:extLst>
              <a:ext uri="{FF2B5EF4-FFF2-40B4-BE49-F238E27FC236}">
                <a16:creationId xmlns:a16="http://schemas.microsoft.com/office/drawing/2014/main" id="{8A2BE376-E167-2605-ECBC-4261DE6F168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56BC72D-2802-4CAE-B45F-C5AFB2B2E954}" type="slidenum">
              <a:rPr lang="en-US" altLang="en-US"/>
              <a:pPr/>
              <a:t>7</a:t>
            </a:fld>
            <a:endParaRPr lang="en-US" alt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a:extLst>
              <a:ext uri="{FF2B5EF4-FFF2-40B4-BE49-F238E27FC236}">
                <a16:creationId xmlns:a16="http://schemas.microsoft.com/office/drawing/2014/main" id="{DC8871BE-A35B-309D-3D4D-57017CC8582D}"/>
              </a:ext>
            </a:extLst>
          </p:cNvPr>
          <p:cNvSpPr>
            <a:spLocks noGrp="1" noRot="1" noChangeAspect="1" noChangeArrowheads="1" noTextEdit="1"/>
          </p:cNvSpPr>
          <p:nvPr>
            <p:ph type="sldImg"/>
          </p:nvPr>
        </p:nvSpPr>
        <p:spPr>
          <a:ln/>
        </p:spPr>
      </p:sp>
      <p:sp>
        <p:nvSpPr>
          <p:cNvPr id="146435" name="Notes Placeholder 2">
            <a:extLst>
              <a:ext uri="{FF2B5EF4-FFF2-40B4-BE49-F238E27FC236}">
                <a16:creationId xmlns:a16="http://schemas.microsoft.com/office/drawing/2014/main" id="{D4B64503-1E2C-6315-3AE8-FA04CDA47DF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46436" name="Slide Number Placeholder 3">
            <a:extLst>
              <a:ext uri="{FF2B5EF4-FFF2-40B4-BE49-F238E27FC236}">
                <a16:creationId xmlns:a16="http://schemas.microsoft.com/office/drawing/2014/main" id="{FB625E97-D53C-8139-FE03-2D146682667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2F04EC7-D407-4470-8D7A-300AB5EEF1E8}" type="slidenum">
              <a:rPr lang="en-US" altLang="en-US"/>
              <a:pPr/>
              <a:t>70</a:t>
            </a:fld>
            <a:endParaRPr lang="en-US" alt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a:extLst>
              <a:ext uri="{FF2B5EF4-FFF2-40B4-BE49-F238E27FC236}">
                <a16:creationId xmlns:a16="http://schemas.microsoft.com/office/drawing/2014/main" id="{59DB8BF3-E698-A4B6-295D-3A627B9652EC}"/>
              </a:ext>
            </a:extLst>
          </p:cNvPr>
          <p:cNvSpPr>
            <a:spLocks noGrp="1" noRot="1" noChangeAspect="1" noChangeArrowheads="1" noTextEdit="1"/>
          </p:cNvSpPr>
          <p:nvPr>
            <p:ph type="sldImg"/>
          </p:nvPr>
        </p:nvSpPr>
        <p:spPr>
          <a:ln/>
        </p:spPr>
      </p:sp>
      <p:sp>
        <p:nvSpPr>
          <p:cNvPr id="148483" name="Notes Placeholder 2">
            <a:extLst>
              <a:ext uri="{FF2B5EF4-FFF2-40B4-BE49-F238E27FC236}">
                <a16:creationId xmlns:a16="http://schemas.microsoft.com/office/drawing/2014/main" id="{432B6373-93DC-6E13-AEDA-691448DC6A0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48484" name="Slide Number Placeholder 3">
            <a:extLst>
              <a:ext uri="{FF2B5EF4-FFF2-40B4-BE49-F238E27FC236}">
                <a16:creationId xmlns:a16="http://schemas.microsoft.com/office/drawing/2014/main" id="{C8757E27-DC2D-9198-8C54-4815DB2F0D8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490F413-F73F-4B1C-8DC5-AB0198B8BC4F}" type="slidenum">
              <a:rPr lang="en-US" altLang="en-US"/>
              <a:pPr/>
              <a:t>71</a:t>
            </a:fld>
            <a:endParaRPr lang="en-US" alt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a:extLst>
              <a:ext uri="{FF2B5EF4-FFF2-40B4-BE49-F238E27FC236}">
                <a16:creationId xmlns:a16="http://schemas.microsoft.com/office/drawing/2014/main" id="{19ED5CF4-76D0-2A25-F89D-54BAD2FD9963}"/>
              </a:ext>
            </a:extLst>
          </p:cNvPr>
          <p:cNvSpPr>
            <a:spLocks noGrp="1" noRot="1" noChangeAspect="1" noChangeArrowheads="1" noTextEdit="1"/>
          </p:cNvSpPr>
          <p:nvPr>
            <p:ph type="sldImg"/>
          </p:nvPr>
        </p:nvSpPr>
        <p:spPr>
          <a:ln/>
        </p:spPr>
      </p:sp>
      <p:sp>
        <p:nvSpPr>
          <p:cNvPr id="150531" name="Notes Placeholder 2">
            <a:extLst>
              <a:ext uri="{FF2B5EF4-FFF2-40B4-BE49-F238E27FC236}">
                <a16:creationId xmlns:a16="http://schemas.microsoft.com/office/drawing/2014/main" id="{EF1EC185-A5D4-93D8-D55A-A9A9EF020FE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50532" name="Slide Number Placeholder 3">
            <a:extLst>
              <a:ext uri="{FF2B5EF4-FFF2-40B4-BE49-F238E27FC236}">
                <a16:creationId xmlns:a16="http://schemas.microsoft.com/office/drawing/2014/main" id="{1928DFA4-C5B7-9D87-ED85-E072DA04EB5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65FDEA4-0286-4277-9F3A-1028A853BE2B}" type="slidenum">
              <a:rPr lang="en-US" altLang="en-US"/>
              <a:pPr/>
              <a:t>72</a:t>
            </a:fld>
            <a:endParaRPr lang="en-US" alt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a:extLst>
              <a:ext uri="{FF2B5EF4-FFF2-40B4-BE49-F238E27FC236}">
                <a16:creationId xmlns:a16="http://schemas.microsoft.com/office/drawing/2014/main" id="{E03A1FC3-B43A-A2E8-261E-F4420F8EC9CE}"/>
              </a:ext>
            </a:extLst>
          </p:cNvPr>
          <p:cNvSpPr>
            <a:spLocks noGrp="1" noRot="1" noChangeAspect="1" noChangeArrowheads="1" noTextEdit="1"/>
          </p:cNvSpPr>
          <p:nvPr>
            <p:ph type="sldImg"/>
          </p:nvPr>
        </p:nvSpPr>
        <p:spPr>
          <a:ln/>
        </p:spPr>
      </p:sp>
      <p:sp>
        <p:nvSpPr>
          <p:cNvPr id="152579" name="Notes Placeholder 2">
            <a:extLst>
              <a:ext uri="{FF2B5EF4-FFF2-40B4-BE49-F238E27FC236}">
                <a16:creationId xmlns:a16="http://schemas.microsoft.com/office/drawing/2014/main" id="{274AB3CB-5BF0-306A-76DC-CD28BF26684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52580" name="Slide Number Placeholder 3">
            <a:extLst>
              <a:ext uri="{FF2B5EF4-FFF2-40B4-BE49-F238E27FC236}">
                <a16:creationId xmlns:a16="http://schemas.microsoft.com/office/drawing/2014/main" id="{8D0FF0C0-0926-225A-0054-4BC6AA3F2C2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240FBBA-D68F-4AEF-9FB6-CCD7ED4592C6}" type="slidenum">
              <a:rPr lang="en-US" altLang="en-US"/>
              <a:pPr/>
              <a:t>73</a:t>
            </a:fld>
            <a:endParaRPr lang="en-US" alt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a:extLst>
              <a:ext uri="{FF2B5EF4-FFF2-40B4-BE49-F238E27FC236}">
                <a16:creationId xmlns:a16="http://schemas.microsoft.com/office/drawing/2014/main" id="{C00F45D6-B7C4-BDBC-0D0A-A3E86B71F184}"/>
              </a:ext>
            </a:extLst>
          </p:cNvPr>
          <p:cNvSpPr>
            <a:spLocks noGrp="1" noRot="1" noChangeAspect="1" noChangeArrowheads="1" noTextEdit="1"/>
          </p:cNvSpPr>
          <p:nvPr>
            <p:ph type="sldImg"/>
          </p:nvPr>
        </p:nvSpPr>
        <p:spPr>
          <a:ln/>
        </p:spPr>
      </p:sp>
      <p:sp>
        <p:nvSpPr>
          <p:cNvPr id="154627" name="Notes Placeholder 2">
            <a:extLst>
              <a:ext uri="{FF2B5EF4-FFF2-40B4-BE49-F238E27FC236}">
                <a16:creationId xmlns:a16="http://schemas.microsoft.com/office/drawing/2014/main" id="{D6119D62-6E33-5D18-5ADF-51E66DC297D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54628" name="Slide Number Placeholder 3">
            <a:extLst>
              <a:ext uri="{FF2B5EF4-FFF2-40B4-BE49-F238E27FC236}">
                <a16:creationId xmlns:a16="http://schemas.microsoft.com/office/drawing/2014/main" id="{D344A759-EFCD-25CC-C2DC-F140359A973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EEFBED6-C89B-45C4-9AC7-2CF9482CCAD7}" type="slidenum">
              <a:rPr lang="en-US" altLang="en-US"/>
              <a:pPr/>
              <a:t>74</a:t>
            </a:fld>
            <a:endParaRPr lang="en-US" alt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Slide Image Placeholder 1">
            <a:extLst>
              <a:ext uri="{FF2B5EF4-FFF2-40B4-BE49-F238E27FC236}">
                <a16:creationId xmlns:a16="http://schemas.microsoft.com/office/drawing/2014/main" id="{D2355DEA-EAE0-1126-E027-D1B626100859}"/>
              </a:ext>
            </a:extLst>
          </p:cNvPr>
          <p:cNvSpPr>
            <a:spLocks noGrp="1" noRot="1" noChangeAspect="1" noChangeArrowheads="1" noTextEdit="1"/>
          </p:cNvSpPr>
          <p:nvPr>
            <p:ph type="sldImg"/>
          </p:nvPr>
        </p:nvSpPr>
        <p:spPr>
          <a:ln/>
        </p:spPr>
      </p:sp>
      <p:sp>
        <p:nvSpPr>
          <p:cNvPr id="156675" name="Notes Placeholder 2">
            <a:extLst>
              <a:ext uri="{FF2B5EF4-FFF2-40B4-BE49-F238E27FC236}">
                <a16:creationId xmlns:a16="http://schemas.microsoft.com/office/drawing/2014/main" id="{DC03DE83-D636-7568-B2CB-8418B5AB951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56676" name="Slide Number Placeholder 3">
            <a:extLst>
              <a:ext uri="{FF2B5EF4-FFF2-40B4-BE49-F238E27FC236}">
                <a16:creationId xmlns:a16="http://schemas.microsoft.com/office/drawing/2014/main" id="{2A7F9486-09E8-A65E-AE69-ACB09734B77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D1F755F-1B5C-4C62-A3A6-D6133264EDF1}" type="slidenum">
              <a:rPr lang="en-US" altLang="en-US"/>
              <a:pPr/>
              <a:t>75</a:t>
            </a:fld>
            <a:endParaRPr lang="en-US" alt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a:extLst>
              <a:ext uri="{FF2B5EF4-FFF2-40B4-BE49-F238E27FC236}">
                <a16:creationId xmlns:a16="http://schemas.microsoft.com/office/drawing/2014/main" id="{9A1E7873-A8CC-CE1D-EBC9-FAD1897138BE}"/>
              </a:ext>
            </a:extLst>
          </p:cNvPr>
          <p:cNvSpPr>
            <a:spLocks noGrp="1" noRot="1" noChangeAspect="1" noChangeArrowheads="1" noTextEdit="1"/>
          </p:cNvSpPr>
          <p:nvPr>
            <p:ph type="sldImg"/>
          </p:nvPr>
        </p:nvSpPr>
        <p:spPr>
          <a:ln/>
        </p:spPr>
      </p:sp>
      <p:sp>
        <p:nvSpPr>
          <p:cNvPr id="158723" name="Notes Placeholder 2">
            <a:extLst>
              <a:ext uri="{FF2B5EF4-FFF2-40B4-BE49-F238E27FC236}">
                <a16:creationId xmlns:a16="http://schemas.microsoft.com/office/drawing/2014/main" id="{BEA62C32-F80F-B8F9-246B-D9CD921CB94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58724" name="Slide Number Placeholder 3">
            <a:extLst>
              <a:ext uri="{FF2B5EF4-FFF2-40B4-BE49-F238E27FC236}">
                <a16:creationId xmlns:a16="http://schemas.microsoft.com/office/drawing/2014/main" id="{D6DEDAEF-FAD1-1CC9-6C7B-8BFAD137D0B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2A74425-0051-47B2-992D-543C6408BCD8}" type="slidenum">
              <a:rPr lang="en-US" altLang="en-US"/>
              <a:pPr/>
              <a:t>76</a:t>
            </a:fld>
            <a:endParaRPr lang="en-US" alt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Image Placeholder 1">
            <a:extLst>
              <a:ext uri="{FF2B5EF4-FFF2-40B4-BE49-F238E27FC236}">
                <a16:creationId xmlns:a16="http://schemas.microsoft.com/office/drawing/2014/main" id="{446E5653-975B-E977-C1A3-9C1EFCED7A77}"/>
              </a:ext>
            </a:extLst>
          </p:cNvPr>
          <p:cNvSpPr>
            <a:spLocks noGrp="1" noRot="1" noChangeAspect="1" noChangeArrowheads="1" noTextEdit="1"/>
          </p:cNvSpPr>
          <p:nvPr>
            <p:ph type="sldImg"/>
          </p:nvPr>
        </p:nvSpPr>
        <p:spPr>
          <a:ln/>
        </p:spPr>
      </p:sp>
      <p:sp>
        <p:nvSpPr>
          <p:cNvPr id="160771" name="Notes Placeholder 2">
            <a:extLst>
              <a:ext uri="{FF2B5EF4-FFF2-40B4-BE49-F238E27FC236}">
                <a16:creationId xmlns:a16="http://schemas.microsoft.com/office/drawing/2014/main" id="{475AC263-2CF5-3339-9691-13FB5F8543A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60772" name="Slide Number Placeholder 3">
            <a:extLst>
              <a:ext uri="{FF2B5EF4-FFF2-40B4-BE49-F238E27FC236}">
                <a16:creationId xmlns:a16="http://schemas.microsoft.com/office/drawing/2014/main" id="{E2EDAD74-C090-E6B7-4AC4-9A5ACBF6E27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E72A829-061C-4811-9090-EA035E510851}" type="slidenum">
              <a:rPr lang="en-US" altLang="en-US"/>
              <a:pPr/>
              <a:t>77</a:t>
            </a:fld>
            <a:endParaRPr lang="en-US" alt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a:extLst>
              <a:ext uri="{FF2B5EF4-FFF2-40B4-BE49-F238E27FC236}">
                <a16:creationId xmlns:a16="http://schemas.microsoft.com/office/drawing/2014/main" id="{3C1D5ED3-6AAE-A38E-B2A4-9DC7632D7E87}"/>
              </a:ext>
            </a:extLst>
          </p:cNvPr>
          <p:cNvSpPr>
            <a:spLocks noGrp="1" noRot="1" noChangeAspect="1" noChangeArrowheads="1" noTextEdit="1"/>
          </p:cNvSpPr>
          <p:nvPr>
            <p:ph type="sldImg"/>
          </p:nvPr>
        </p:nvSpPr>
        <p:spPr>
          <a:ln/>
        </p:spPr>
      </p:sp>
      <p:sp>
        <p:nvSpPr>
          <p:cNvPr id="162819" name="Notes Placeholder 2">
            <a:extLst>
              <a:ext uri="{FF2B5EF4-FFF2-40B4-BE49-F238E27FC236}">
                <a16:creationId xmlns:a16="http://schemas.microsoft.com/office/drawing/2014/main" id="{19F3DB3E-BC86-B4C8-9485-D7D61D16A58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62820" name="Slide Number Placeholder 3">
            <a:extLst>
              <a:ext uri="{FF2B5EF4-FFF2-40B4-BE49-F238E27FC236}">
                <a16:creationId xmlns:a16="http://schemas.microsoft.com/office/drawing/2014/main" id="{2AFC7363-DCB5-66EA-C44F-10A1824C8D4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FDC6C72-3E87-4156-AD53-277F66BE3F2F}" type="slidenum">
              <a:rPr lang="en-US" altLang="en-US"/>
              <a:pPr/>
              <a:t>78</a:t>
            </a:fld>
            <a:endParaRPr lang="en-US" alt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a:extLst>
              <a:ext uri="{FF2B5EF4-FFF2-40B4-BE49-F238E27FC236}">
                <a16:creationId xmlns:a16="http://schemas.microsoft.com/office/drawing/2014/main" id="{AEB17835-4BF8-AF93-2523-B77FACBC5321}"/>
              </a:ext>
            </a:extLst>
          </p:cNvPr>
          <p:cNvSpPr>
            <a:spLocks noGrp="1" noRot="1" noChangeAspect="1" noChangeArrowheads="1" noTextEdit="1"/>
          </p:cNvSpPr>
          <p:nvPr>
            <p:ph type="sldImg"/>
          </p:nvPr>
        </p:nvSpPr>
        <p:spPr>
          <a:ln/>
        </p:spPr>
      </p:sp>
      <p:sp>
        <p:nvSpPr>
          <p:cNvPr id="164867" name="Notes Placeholder 2">
            <a:extLst>
              <a:ext uri="{FF2B5EF4-FFF2-40B4-BE49-F238E27FC236}">
                <a16:creationId xmlns:a16="http://schemas.microsoft.com/office/drawing/2014/main" id="{833CD37D-BF34-3818-5D1F-468E37C30FD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64868" name="Slide Number Placeholder 3">
            <a:extLst>
              <a:ext uri="{FF2B5EF4-FFF2-40B4-BE49-F238E27FC236}">
                <a16:creationId xmlns:a16="http://schemas.microsoft.com/office/drawing/2014/main" id="{2F37AD25-9B1F-B2AE-2E9B-B7F6878C109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DDD1BBC-31EE-475D-B13D-716AACBBFB81}" type="slidenum">
              <a:rPr lang="en-US" altLang="en-US"/>
              <a:pPr/>
              <a:t>79</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973A6413-3D59-C10D-28E8-20CF946029B5}"/>
              </a:ext>
            </a:extLst>
          </p:cNvPr>
          <p:cNvSpPr>
            <a:spLocks noGrp="1" noRot="1" noChangeAspect="1" noChangeArrowheads="1" noTextEdit="1"/>
          </p:cNvSpPr>
          <p:nvPr>
            <p:ph type="sldImg"/>
          </p:nvPr>
        </p:nvSpPr>
        <p:spPr>
          <a:ln/>
        </p:spPr>
      </p:sp>
      <p:sp>
        <p:nvSpPr>
          <p:cNvPr id="19459" name="Notes Placeholder 2">
            <a:extLst>
              <a:ext uri="{FF2B5EF4-FFF2-40B4-BE49-F238E27FC236}">
                <a16:creationId xmlns:a16="http://schemas.microsoft.com/office/drawing/2014/main" id="{D0DE4739-1C6C-4568-817D-EACD7035E3F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9460" name="Slide Number Placeholder 3">
            <a:extLst>
              <a:ext uri="{FF2B5EF4-FFF2-40B4-BE49-F238E27FC236}">
                <a16:creationId xmlns:a16="http://schemas.microsoft.com/office/drawing/2014/main" id="{C32791A8-DFFC-2393-057A-4AEC9BA3C3E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39AA2F7-BFA0-4E78-9B59-808F2B702688}" type="slidenum">
              <a:rPr lang="en-US" altLang="en-US"/>
              <a:pPr/>
              <a:t>8</a:t>
            </a:fld>
            <a:endParaRPr lang="en-US" alt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a:extLst>
              <a:ext uri="{FF2B5EF4-FFF2-40B4-BE49-F238E27FC236}">
                <a16:creationId xmlns:a16="http://schemas.microsoft.com/office/drawing/2014/main" id="{0AB0BD9D-BFDB-5508-D55C-9F9D022DD127}"/>
              </a:ext>
            </a:extLst>
          </p:cNvPr>
          <p:cNvSpPr>
            <a:spLocks noGrp="1" noRot="1" noChangeAspect="1" noChangeArrowheads="1" noTextEdit="1"/>
          </p:cNvSpPr>
          <p:nvPr>
            <p:ph type="sldImg"/>
          </p:nvPr>
        </p:nvSpPr>
        <p:spPr>
          <a:ln/>
        </p:spPr>
      </p:sp>
      <p:sp>
        <p:nvSpPr>
          <p:cNvPr id="166915" name="Notes Placeholder 2">
            <a:extLst>
              <a:ext uri="{FF2B5EF4-FFF2-40B4-BE49-F238E27FC236}">
                <a16:creationId xmlns:a16="http://schemas.microsoft.com/office/drawing/2014/main" id="{DE59B67A-A3EE-3D5C-F2A4-B9697E72C93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66916" name="Slide Number Placeholder 3">
            <a:extLst>
              <a:ext uri="{FF2B5EF4-FFF2-40B4-BE49-F238E27FC236}">
                <a16:creationId xmlns:a16="http://schemas.microsoft.com/office/drawing/2014/main" id="{E3EE39C2-7A89-5506-105F-8BCCB07CEC4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D730B27-BA5D-4B79-8599-28965F09F610}" type="slidenum">
              <a:rPr lang="en-US" altLang="en-US"/>
              <a:pPr/>
              <a:t>80</a:t>
            </a:fld>
            <a:endParaRPr lang="en-US" alt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a:extLst>
              <a:ext uri="{FF2B5EF4-FFF2-40B4-BE49-F238E27FC236}">
                <a16:creationId xmlns:a16="http://schemas.microsoft.com/office/drawing/2014/main" id="{524E8D87-102D-E0F1-DD82-50F14C1F2BCC}"/>
              </a:ext>
            </a:extLst>
          </p:cNvPr>
          <p:cNvSpPr>
            <a:spLocks noGrp="1" noRot="1" noChangeAspect="1" noChangeArrowheads="1" noTextEdit="1"/>
          </p:cNvSpPr>
          <p:nvPr>
            <p:ph type="sldImg"/>
          </p:nvPr>
        </p:nvSpPr>
        <p:spPr>
          <a:ln/>
        </p:spPr>
      </p:sp>
      <p:sp>
        <p:nvSpPr>
          <p:cNvPr id="168963" name="Notes Placeholder 2">
            <a:extLst>
              <a:ext uri="{FF2B5EF4-FFF2-40B4-BE49-F238E27FC236}">
                <a16:creationId xmlns:a16="http://schemas.microsoft.com/office/drawing/2014/main" id="{449F5D00-8AE3-D7D7-86CD-D91859D25A3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68964" name="Slide Number Placeholder 3">
            <a:extLst>
              <a:ext uri="{FF2B5EF4-FFF2-40B4-BE49-F238E27FC236}">
                <a16:creationId xmlns:a16="http://schemas.microsoft.com/office/drawing/2014/main" id="{10EF419C-51D5-BCFF-7F92-19D9347E6B1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F661D5E-413E-4C28-9366-69F0A7F55B8E}" type="slidenum">
              <a:rPr lang="en-US" altLang="en-US"/>
              <a:pPr/>
              <a:t>81</a:t>
            </a:fld>
            <a:endParaRPr lang="en-US" alt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Slide Image Placeholder 1">
            <a:extLst>
              <a:ext uri="{FF2B5EF4-FFF2-40B4-BE49-F238E27FC236}">
                <a16:creationId xmlns:a16="http://schemas.microsoft.com/office/drawing/2014/main" id="{D1BCA355-8943-4B34-7B48-985BA9A18EED}"/>
              </a:ext>
            </a:extLst>
          </p:cNvPr>
          <p:cNvSpPr>
            <a:spLocks noGrp="1" noRot="1" noChangeAspect="1" noChangeArrowheads="1" noTextEdit="1"/>
          </p:cNvSpPr>
          <p:nvPr>
            <p:ph type="sldImg"/>
          </p:nvPr>
        </p:nvSpPr>
        <p:spPr>
          <a:ln/>
        </p:spPr>
      </p:sp>
      <p:sp>
        <p:nvSpPr>
          <p:cNvPr id="171011" name="Notes Placeholder 2">
            <a:extLst>
              <a:ext uri="{FF2B5EF4-FFF2-40B4-BE49-F238E27FC236}">
                <a16:creationId xmlns:a16="http://schemas.microsoft.com/office/drawing/2014/main" id="{4C215567-3EEF-02CE-8983-075E953AB5E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71012" name="Slide Number Placeholder 3">
            <a:extLst>
              <a:ext uri="{FF2B5EF4-FFF2-40B4-BE49-F238E27FC236}">
                <a16:creationId xmlns:a16="http://schemas.microsoft.com/office/drawing/2014/main" id="{FF6C0731-7132-85EE-15E8-F99D8FE76AE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38B91F8-A902-436B-98A4-D4D36EB7DFC9}" type="slidenum">
              <a:rPr lang="en-US" altLang="en-US"/>
              <a:pPr/>
              <a:t>82</a:t>
            </a:fld>
            <a:endParaRPr lang="en-US" alt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Slide Image Placeholder 1">
            <a:extLst>
              <a:ext uri="{FF2B5EF4-FFF2-40B4-BE49-F238E27FC236}">
                <a16:creationId xmlns:a16="http://schemas.microsoft.com/office/drawing/2014/main" id="{C7FA8C61-FB19-04AE-50EF-9B69A62B808D}"/>
              </a:ext>
            </a:extLst>
          </p:cNvPr>
          <p:cNvSpPr>
            <a:spLocks noGrp="1" noRot="1" noChangeAspect="1" noChangeArrowheads="1" noTextEdit="1"/>
          </p:cNvSpPr>
          <p:nvPr>
            <p:ph type="sldImg"/>
          </p:nvPr>
        </p:nvSpPr>
        <p:spPr>
          <a:ln/>
        </p:spPr>
      </p:sp>
      <p:sp>
        <p:nvSpPr>
          <p:cNvPr id="173059" name="Notes Placeholder 2">
            <a:extLst>
              <a:ext uri="{FF2B5EF4-FFF2-40B4-BE49-F238E27FC236}">
                <a16:creationId xmlns:a16="http://schemas.microsoft.com/office/drawing/2014/main" id="{812D0511-0F17-4EB8-FA04-20418D6EE13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73060" name="Slide Number Placeholder 3">
            <a:extLst>
              <a:ext uri="{FF2B5EF4-FFF2-40B4-BE49-F238E27FC236}">
                <a16:creationId xmlns:a16="http://schemas.microsoft.com/office/drawing/2014/main" id="{4DBDDF0B-C042-8ED5-271B-8D33A765F48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40E9645-7707-44A2-ADEC-EAA05439DCB9}" type="slidenum">
              <a:rPr lang="en-US" altLang="en-US"/>
              <a:pPr/>
              <a:t>83</a:t>
            </a:fld>
            <a:endParaRPr lang="en-US" alt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a:extLst>
              <a:ext uri="{FF2B5EF4-FFF2-40B4-BE49-F238E27FC236}">
                <a16:creationId xmlns:a16="http://schemas.microsoft.com/office/drawing/2014/main" id="{E4349802-432C-C2ED-6654-E7AED3E6B155}"/>
              </a:ext>
            </a:extLst>
          </p:cNvPr>
          <p:cNvSpPr>
            <a:spLocks noGrp="1" noRot="1" noChangeAspect="1" noChangeArrowheads="1" noTextEdit="1"/>
          </p:cNvSpPr>
          <p:nvPr>
            <p:ph type="sldImg"/>
          </p:nvPr>
        </p:nvSpPr>
        <p:spPr>
          <a:ln/>
        </p:spPr>
      </p:sp>
      <p:sp>
        <p:nvSpPr>
          <p:cNvPr id="175107" name="Notes Placeholder 2">
            <a:extLst>
              <a:ext uri="{FF2B5EF4-FFF2-40B4-BE49-F238E27FC236}">
                <a16:creationId xmlns:a16="http://schemas.microsoft.com/office/drawing/2014/main" id="{64DA1E5A-B91A-5A86-68DF-BD04EF0B54F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75108" name="Slide Number Placeholder 3">
            <a:extLst>
              <a:ext uri="{FF2B5EF4-FFF2-40B4-BE49-F238E27FC236}">
                <a16:creationId xmlns:a16="http://schemas.microsoft.com/office/drawing/2014/main" id="{2FFC761E-021B-2E48-9C22-3C1BE0218BD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EF1D4AC-0127-42DD-B704-26D84A55BC7B}" type="slidenum">
              <a:rPr lang="en-US" altLang="en-US"/>
              <a:pPr/>
              <a:t>84</a:t>
            </a:fld>
            <a:endParaRPr lang="en-US" alt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a:extLst>
              <a:ext uri="{FF2B5EF4-FFF2-40B4-BE49-F238E27FC236}">
                <a16:creationId xmlns:a16="http://schemas.microsoft.com/office/drawing/2014/main" id="{406A07B2-A022-6BCD-1829-1C40E7DC8CCA}"/>
              </a:ext>
            </a:extLst>
          </p:cNvPr>
          <p:cNvSpPr>
            <a:spLocks noGrp="1" noRot="1" noChangeAspect="1" noChangeArrowheads="1" noTextEdit="1"/>
          </p:cNvSpPr>
          <p:nvPr>
            <p:ph type="sldImg"/>
          </p:nvPr>
        </p:nvSpPr>
        <p:spPr>
          <a:ln/>
        </p:spPr>
      </p:sp>
      <p:sp>
        <p:nvSpPr>
          <p:cNvPr id="177155" name="Notes Placeholder 2">
            <a:extLst>
              <a:ext uri="{FF2B5EF4-FFF2-40B4-BE49-F238E27FC236}">
                <a16:creationId xmlns:a16="http://schemas.microsoft.com/office/drawing/2014/main" id="{0665D15C-11DA-F056-4DEB-F3669623A0A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77156" name="Slide Number Placeholder 3">
            <a:extLst>
              <a:ext uri="{FF2B5EF4-FFF2-40B4-BE49-F238E27FC236}">
                <a16:creationId xmlns:a16="http://schemas.microsoft.com/office/drawing/2014/main" id="{6CE11F06-DBEA-69DE-3FE7-88302DB8B3D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B2B4294-FA77-4D99-AAB4-EA314103DF5C}" type="slidenum">
              <a:rPr lang="en-US" altLang="en-US"/>
              <a:pPr/>
              <a:t>85</a:t>
            </a:fld>
            <a:endParaRPr lang="en-US" alt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Image Placeholder 1">
            <a:extLst>
              <a:ext uri="{FF2B5EF4-FFF2-40B4-BE49-F238E27FC236}">
                <a16:creationId xmlns:a16="http://schemas.microsoft.com/office/drawing/2014/main" id="{2FB84CF5-7CA1-1037-0B75-54182C7A0D8A}"/>
              </a:ext>
            </a:extLst>
          </p:cNvPr>
          <p:cNvSpPr>
            <a:spLocks noGrp="1" noRot="1" noChangeAspect="1" noChangeArrowheads="1" noTextEdit="1"/>
          </p:cNvSpPr>
          <p:nvPr>
            <p:ph type="sldImg"/>
          </p:nvPr>
        </p:nvSpPr>
        <p:spPr>
          <a:ln/>
        </p:spPr>
      </p:sp>
      <p:sp>
        <p:nvSpPr>
          <p:cNvPr id="179203" name="Notes Placeholder 2">
            <a:extLst>
              <a:ext uri="{FF2B5EF4-FFF2-40B4-BE49-F238E27FC236}">
                <a16:creationId xmlns:a16="http://schemas.microsoft.com/office/drawing/2014/main" id="{11B1BC64-7260-62CC-8DC4-C0380F72D88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79204" name="Slide Number Placeholder 3">
            <a:extLst>
              <a:ext uri="{FF2B5EF4-FFF2-40B4-BE49-F238E27FC236}">
                <a16:creationId xmlns:a16="http://schemas.microsoft.com/office/drawing/2014/main" id="{A5047579-1012-A31F-83E9-A42F08E3103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FE1300A-8D2F-43AB-BC5E-37210C7FD946}" type="slidenum">
              <a:rPr lang="en-US" altLang="en-US"/>
              <a:pPr/>
              <a:t>86</a:t>
            </a:fld>
            <a:endParaRPr lang="en-US" alt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a:extLst>
              <a:ext uri="{FF2B5EF4-FFF2-40B4-BE49-F238E27FC236}">
                <a16:creationId xmlns:a16="http://schemas.microsoft.com/office/drawing/2014/main" id="{3C4C0CBE-C6A8-5754-2EF3-CF3CAD57DE4A}"/>
              </a:ext>
            </a:extLst>
          </p:cNvPr>
          <p:cNvSpPr>
            <a:spLocks noGrp="1" noRot="1" noChangeAspect="1" noChangeArrowheads="1" noTextEdit="1"/>
          </p:cNvSpPr>
          <p:nvPr>
            <p:ph type="sldImg"/>
          </p:nvPr>
        </p:nvSpPr>
        <p:spPr>
          <a:ln/>
        </p:spPr>
      </p:sp>
      <p:sp>
        <p:nvSpPr>
          <p:cNvPr id="181251" name="Notes Placeholder 2">
            <a:extLst>
              <a:ext uri="{FF2B5EF4-FFF2-40B4-BE49-F238E27FC236}">
                <a16:creationId xmlns:a16="http://schemas.microsoft.com/office/drawing/2014/main" id="{89375D29-7CA7-5DCB-6F5D-06C651AFFBF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81252" name="Slide Number Placeholder 3">
            <a:extLst>
              <a:ext uri="{FF2B5EF4-FFF2-40B4-BE49-F238E27FC236}">
                <a16:creationId xmlns:a16="http://schemas.microsoft.com/office/drawing/2014/main" id="{226D6C5F-109A-AB2F-56D5-6D4426E38BF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BB4A51A-41A2-4E28-9231-F446396818A4}" type="slidenum">
              <a:rPr lang="en-US" altLang="en-US"/>
              <a:pPr/>
              <a:t>87</a:t>
            </a:fld>
            <a:endParaRPr lang="en-US" alt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a:extLst>
              <a:ext uri="{FF2B5EF4-FFF2-40B4-BE49-F238E27FC236}">
                <a16:creationId xmlns:a16="http://schemas.microsoft.com/office/drawing/2014/main" id="{61D71D42-9E4A-DB74-A664-723DDF630CF4}"/>
              </a:ext>
            </a:extLst>
          </p:cNvPr>
          <p:cNvSpPr>
            <a:spLocks noGrp="1" noRot="1" noChangeAspect="1" noChangeArrowheads="1" noTextEdit="1"/>
          </p:cNvSpPr>
          <p:nvPr>
            <p:ph type="sldImg"/>
          </p:nvPr>
        </p:nvSpPr>
        <p:spPr>
          <a:ln/>
        </p:spPr>
      </p:sp>
      <p:sp>
        <p:nvSpPr>
          <p:cNvPr id="183299" name="Notes Placeholder 2">
            <a:extLst>
              <a:ext uri="{FF2B5EF4-FFF2-40B4-BE49-F238E27FC236}">
                <a16:creationId xmlns:a16="http://schemas.microsoft.com/office/drawing/2014/main" id="{C55990DA-ECCB-64BB-19E6-78CED900D22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83300" name="Slide Number Placeholder 3">
            <a:extLst>
              <a:ext uri="{FF2B5EF4-FFF2-40B4-BE49-F238E27FC236}">
                <a16:creationId xmlns:a16="http://schemas.microsoft.com/office/drawing/2014/main" id="{1679BBA5-0546-A78F-181B-44A24698E4A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1B50573-A2A3-4208-AB06-C9B5ACB07D2B}" type="slidenum">
              <a:rPr lang="en-US" altLang="en-US"/>
              <a:pPr/>
              <a:t>88</a:t>
            </a:fld>
            <a:endParaRPr lang="en-US" alt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a:extLst>
              <a:ext uri="{FF2B5EF4-FFF2-40B4-BE49-F238E27FC236}">
                <a16:creationId xmlns:a16="http://schemas.microsoft.com/office/drawing/2014/main" id="{763CB3AF-78B6-443D-6EBF-DCAC73E05B4F}"/>
              </a:ext>
            </a:extLst>
          </p:cNvPr>
          <p:cNvSpPr>
            <a:spLocks noGrp="1" noRot="1" noChangeAspect="1" noChangeArrowheads="1" noTextEdit="1"/>
          </p:cNvSpPr>
          <p:nvPr>
            <p:ph type="sldImg"/>
          </p:nvPr>
        </p:nvSpPr>
        <p:spPr>
          <a:ln/>
        </p:spPr>
      </p:sp>
      <p:sp>
        <p:nvSpPr>
          <p:cNvPr id="185347" name="Notes Placeholder 2">
            <a:extLst>
              <a:ext uri="{FF2B5EF4-FFF2-40B4-BE49-F238E27FC236}">
                <a16:creationId xmlns:a16="http://schemas.microsoft.com/office/drawing/2014/main" id="{BD598E77-B0B2-7A8E-1D19-4A1FAF398B6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85348" name="Slide Number Placeholder 3">
            <a:extLst>
              <a:ext uri="{FF2B5EF4-FFF2-40B4-BE49-F238E27FC236}">
                <a16:creationId xmlns:a16="http://schemas.microsoft.com/office/drawing/2014/main" id="{4DD12E7A-D8A6-DDAC-D5A7-96D1465D06C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3D69241-A67C-4341-8BFA-AD16FCB2D10B}" type="slidenum">
              <a:rPr lang="en-US" altLang="en-US"/>
              <a:pPr/>
              <a:t>89</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95678CB5-5600-B661-ADB3-065852227E94}"/>
              </a:ext>
            </a:extLst>
          </p:cNvPr>
          <p:cNvSpPr>
            <a:spLocks noGrp="1" noRot="1" noChangeAspect="1" noChangeArrowheads="1" noTextEdit="1"/>
          </p:cNvSpPr>
          <p:nvPr>
            <p:ph type="sldImg"/>
          </p:nvPr>
        </p:nvSpPr>
        <p:spPr>
          <a:ln/>
        </p:spPr>
      </p:sp>
      <p:sp>
        <p:nvSpPr>
          <p:cNvPr id="21507" name="Notes Placeholder 2">
            <a:extLst>
              <a:ext uri="{FF2B5EF4-FFF2-40B4-BE49-F238E27FC236}">
                <a16:creationId xmlns:a16="http://schemas.microsoft.com/office/drawing/2014/main" id="{124FF214-0BFA-F34A-AAF7-D1D6A3453AE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21508" name="Slide Number Placeholder 3">
            <a:extLst>
              <a:ext uri="{FF2B5EF4-FFF2-40B4-BE49-F238E27FC236}">
                <a16:creationId xmlns:a16="http://schemas.microsoft.com/office/drawing/2014/main" id="{F5FC4476-A151-6426-DC1D-46601BC8E69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CAAE14B-3F23-4624-AD12-5347C75E4801}" type="slidenum">
              <a:rPr lang="en-US" altLang="en-US"/>
              <a:pPr/>
              <a:t>9</a:t>
            </a:fld>
            <a:endParaRPr lang="en-US" alt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a:extLst>
              <a:ext uri="{FF2B5EF4-FFF2-40B4-BE49-F238E27FC236}">
                <a16:creationId xmlns:a16="http://schemas.microsoft.com/office/drawing/2014/main" id="{E599BCBE-3AAE-763D-2A91-BA4802FED12E}"/>
              </a:ext>
            </a:extLst>
          </p:cNvPr>
          <p:cNvSpPr>
            <a:spLocks noGrp="1" noRot="1" noChangeAspect="1" noChangeArrowheads="1" noTextEdit="1"/>
          </p:cNvSpPr>
          <p:nvPr>
            <p:ph type="sldImg"/>
          </p:nvPr>
        </p:nvSpPr>
        <p:spPr>
          <a:ln/>
        </p:spPr>
      </p:sp>
      <p:sp>
        <p:nvSpPr>
          <p:cNvPr id="187395" name="Notes Placeholder 2">
            <a:extLst>
              <a:ext uri="{FF2B5EF4-FFF2-40B4-BE49-F238E27FC236}">
                <a16:creationId xmlns:a16="http://schemas.microsoft.com/office/drawing/2014/main" id="{0E14D543-083D-9F14-46EC-DB67D113EDC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87396" name="Slide Number Placeholder 3">
            <a:extLst>
              <a:ext uri="{FF2B5EF4-FFF2-40B4-BE49-F238E27FC236}">
                <a16:creationId xmlns:a16="http://schemas.microsoft.com/office/drawing/2014/main" id="{B0E3071D-5D2D-03E0-125D-93448633ADA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B0247C0-35A3-41E5-8FD1-0FE49FCDAB49}" type="slidenum">
              <a:rPr lang="en-US" altLang="en-US"/>
              <a:pPr/>
              <a:t>90</a:t>
            </a:fld>
            <a:endParaRPr lang="en-US" alt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a:extLst>
              <a:ext uri="{FF2B5EF4-FFF2-40B4-BE49-F238E27FC236}">
                <a16:creationId xmlns:a16="http://schemas.microsoft.com/office/drawing/2014/main" id="{8E5DF60D-D5AA-DB18-0417-8FAB855EACC3}"/>
              </a:ext>
            </a:extLst>
          </p:cNvPr>
          <p:cNvSpPr>
            <a:spLocks noGrp="1" noRot="1" noChangeAspect="1" noChangeArrowheads="1" noTextEdit="1"/>
          </p:cNvSpPr>
          <p:nvPr>
            <p:ph type="sldImg"/>
          </p:nvPr>
        </p:nvSpPr>
        <p:spPr>
          <a:ln/>
        </p:spPr>
      </p:sp>
      <p:sp>
        <p:nvSpPr>
          <p:cNvPr id="189443" name="Notes Placeholder 2">
            <a:extLst>
              <a:ext uri="{FF2B5EF4-FFF2-40B4-BE49-F238E27FC236}">
                <a16:creationId xmlns:a16="http://schemas.microsoft.com/office/drawing/2014/main" id="{348D7525-5521-507E-BB7E-11A67BAF306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89444" name="Slide Number Placeholder 3">
            <a:extLst>
              <a:ext uri="{FF2B5EF4-FFF2-40B4-BE49-F238E27FC236}">
                <a16:creationId xmlns:a16="http://schemas.microsoft.com/office/drawing/2014/main" id="{8FD273B4-472F-DE73-F925-3920613FCF8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A4AFAD-4570-442F-94B7-1F35CEEB39C2}" type="slidenum">
              <a:rPr lang="en-US" altLang="en-US"/>
              <a:pPr/>
              <a:t>91</a:t>
            </a:fld>
            <a:endParaRPr lang="en-US" alt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a:extLst>
              <a:ext uri="{FF2B5EF4-FFF2-40B4-BE49-F238E27FC236}">
                <a16:creationId xmlns:a16="http://schemas.microsoft.com/office/drawing/2014/main" id="{71A99300-0DDF-69E2-1E8B-74A3393AFBED}"/>
              </a:ext>
            </a:extLst>
          </p:cNvPr>
          <p:cNvSpPr>
            <a:spLocks noGrp="1" noRot="1" noChangeAspect="1" noChangeArrowheads="1" noTextEdit="1"/>
          </p:cNvSpPr>
          <p:nvPr>
            <p:ph type="sldImg"/>
          </p:nvPr>
        </p:nvSpPr>
        <p:spPr>
          <a:ln/>
        </p:spPr>
      </p:sp>
      <p:sp>
        <p:nvSpPr>
          <p:cNvPr id="191491" name="Notes Placeholder 2">
            <a:extLst>
              <a:ext uri="{FF2B5EF4-FFF2-40B4-BE49-F238E27FC236}">
                <a16:creationId xmlns:a16="http://schemas.microsoft.com/office/drawing/2014/main" id="{BF4DE34A-6D62-5165-359F-D3023345FED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91492" name="Slide Number Placeholder 3">
            <a:extLst>
              <a:ext uri="{FF2B5EF4-FFF2-40B4-BE49-F238E27FC236}">
                <a16:creationId xmlns:a16="http://schemas.microsoft.com/office/drawing/2014/main" id="{958DB4DB-5195-B079-1060-2EE3E9338AE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2D5A0E2-2EA9-4F60-9DDA-29FDAC4D667F}" type="slidenum">
              <a:rPr lang="en-US" altLang="en-US"/>
              <a:pPr/>
              <a:t>92</a:t>
            </a:fld>
            <a:endParaRPr lang="en-US" alt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a:extLst>
              <a:ext uri="{FF2B5EF4-FFF2-40B4-BE49-F238E27FC236}">
                <a16:creationId xmlns:a16="http://schemas.microsoft.com/office/drawing/2014/main" id="{86D212E1-D507-F2A3-5FE0-D044912B4FEA}"/>
              </a:ext>
            </a:extLst>
          </p:cNvPr>
          <p:cNvSpPr>
            <a:spLocks noGrp="1" noRot="1" noChangeAspect="1" noChangeArrowheads="1" noTextEdit="1"/>
          </p:cNvSpPr>
          <p:nvPr>
            <p:ph type="sldImg"/>
          </p:nvPr>
        </p:nvSpPr>
        <p:spPr>
          <a:ln/>
        </p:spPr>
      </p:sp>
      <p:sp>
        <p:nvSpPr>
          <p:cNvPr id="193539" name="Notes Placeholder 2">
            <a:extLst>
              <a:ext uri="{FF2B5EF4-FFF2-40B4-BE49-F238E27FC236}">
                <a16:creationId xmlns:a16="http://schemas.microsoft.com/office/drawing/2014/main" id="{F7E66A6A-53B2-A1E6-5E30-8896EFD7A12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93540" name="Slide Number Placeholder 3">
            <a:extLst>
              <a:ext uri="{FF2B5EF4-FFF2-40B4-BE49-F238E27FC236}">
                <a16:creationId xmlns:a16="http://schemas.microsoft.com/office/drawing/2014/main" id="{E32F8F84-16D8-74A9-B62D-985495BF280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DB442CB-223F-435C-B3BD-8ADD31C3D08D}" type="slidenum">
              <a:rPr lang="en-US" altLang="en-US"/>
              <a:pPr/>
              <a:t>93</a:t>
            </a:fld>
            <a:endParaRPr lang="en-US" alt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Slide Image Placeholder 1">
            <a:extLst>
              <a:ext uri="{FF2B5EF4-FFF2-40B4-BE49-F238E27FC236}">
                <a16:creationId xmlns:a16="http://schemas.microsoft.com/office/drawing/2014/main" id="{EF2E4675-119A-0B24-4E48-FC748236CDA8}"/>
              </a:ext>
            </a:extLst>
          </p:cNvPr>
          <p:cNvSpPr>
            <a:spLocks noGrp="1" noRot="1" noChangeAspect="1" noChangeArrowheads="1" noTextEdit="1"/>
          </p:cNvSpPr>
          <p:nvPr>
            <p:ph type="sldImg"/>
          </p:nvPr>
        </p:nvSpPr>
        <p:spPr>
          <a:ln/>
        </p:spPr>
      </p:sp>
      <p:sp>
        <p:nvSpPr>
          <p:cNvPr id="195587" name="Notes Placeholder 2">
            <a:extLst>
              <a:ext uri="{FF2B5EF4-FFF2-40B4-BE49-F238E27FC236}">
                <a16:creationId xmlns:a16="http://schemas.microsoft.com/office/drawing/2014/main" id="{CF2438D4-83C9-7670-CD47-56E3B41B605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95588" name="Slide Number Placeholder 3">
            <a:extLst>
              <a:ext uri="{FF2B5EF4-FFF2-40B4-BE49-F238E27FC236}">
                <a16:creationId xmlns:a16="http://schemas.microsoft.com/office/drawing/2014/main" id="{F00B7DA2-D0AF-9ACB-F656-6AAC28762DD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84438BD-88A9-46F6-8B17-1C47596E6318}" type="slidenum">
              <a:rPr lang="en-US" altLang="en-US"/>
              <a:pPr/>
              <a:t>94</a:t>
            </a:fld>
            <a:endParaRPr lang="en-US" alt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Slide Image Placeholder 1">
            <a:extLst>
              <a:ext uri="{FF2B5EF4-FFF2-40B4-BE49-F238E27FC236}">
                <a16:creationId xmlns:a16="http://schemas.microsoft.com/office/drawing/2014/main" id="{E49DAA61-4782-1E39-9B64-A221E4FD7D1C}"/>
              </a:ext>
            </a:extLst>
          </p:cNvPr>
          <p:cNvSpPr>
            <a:spLocks noGrp="1" noRot="1" noChangeAspect="1" noChangeArrowheads="1" noTextEdit="1"/>
          </p:cNvSpPr>
          <p:nvPr>
            <p:ph type="sldImg"/>
          </p:nvPr>
        </p:nvSpPr>
        <p:spPr>
          <a:ln/>
        </p:spPr>
      </p:sp>
      <p:sp>
        <p:nvSpPr>
          <p:cNvPr id="197635" name="Notes Placeholder 2">
            <a:extLst>
              <a:ext uri="{FF2B5EF4-FFF2-40B4-BE49-F238E27FC236}">
                <a16:creationId xmlns:a16="http://schemas.microsoft.com/office/drawing/2014/main" id="{C10FEBCA-3546-5036-349D-19C780352FC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97636" name="Slide Number Placeholder 3">
            <a:extLst>
              <a:ext uri="{FF2B5EF4-FFF2-40B4-BE49-F238E27FC236}">
                <a16:creationId xmlns:a16="http://schemas.microsoft.com/office/drawing/2014/main" id="{A34859E1-AFB0-3DAE-04C0-59F879BA4C5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3F98430-FBC1-4B0B-8CCF-A9D63466AF10}" type="slidenum">
              <a:rPr lang="en-US" altLang="en-US"/>
              <a:pPr/>
              <a:t>95</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1202"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51203"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 name="Rectangle 4">
            <a:extLst>
              <a:ext uri="{FF2B5EF4-FFF2-40B4-BE49-F238E27FC236}">
                <a16:creationId xmlns:a16="http://schemas.microsoft.com/office/drawing/2014/main" id="{B612877F-72BE-5C56-F2E2-47572B4EA279}"/>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2878C7A-7A8A-7518-17AC-4D9E331B489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61C2DFBC-666F-E157-F6EA-FDABCCE0876F}"/>
              </a:ext>
            </a:extLst>
          </p:cNvPr>
          <p:cNvSpPr>
            <a:spLocks noGrp="1" noChangeArrowheads="1"/>
          </p:cNvSpPr>
          <p:nvPr>
            <p:ph type="sldNum" sz="quarter" idx="12"/>
          </p:nvPr>
        </p:nvSpPr>
        <p:spPr>
          <a:ln/>
        </p:spPr>
        <p:txBody>
          <a:bodyPr/>
          <a:lstStyle>
            <a:lvl1pPr>
              <a:defRPr/>
            </a:lvl1pPr>
          </a:lstStyle>
          <a:p>
            <a:pPr>
              <a:defRPr/>
            </a:pPr>
            <a:fld id="{0B06F231-6CDE-4CF8-A5A2-6E669A264212}" type="slidenum">
              <a:rPr lang="en-US" altLang="en-US"/>
              <a:pPr>
                <a:defRPr/>
              </a:pPr>
              <a:t>‹#›</a:t>
            </a:fld>
            <a:endParaRPr lang="en-US" altLang="en-US"/>
          </a:p>
        </p:txBody>
      </p:sp>
    </p:spTree>
    <p:extLst>
      <p:ext uri="{BB962C8B-B14F-4D97-AF65-F5344CB8AC3E}">
        <p14:creationId xmlns:p14="http://schemas.microsoft.com/office/powerpoint/2010/main" val="482717171"/>
      </p:ext>
    </p:extLst>
  </p:cSld>
  <p:clrMapOvr>
    <a:masterClrMapping/>
  </p:clrMapOvr>
  <p:transition advClick="0" advTm="12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2750634-CB64-EA86-7A3F-5FEF2546851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85725C2-5DC8-F6B3-0AE7-910750FB080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F005712-69AB-B209-7E14-925AFD1C21C9}"/>
              </a:ext>
            </a:extLst>
          </p:cNvPr>
          <p:cNvSpPr>
            <a:spLocks noGrp="1" noChangeArrowheads="1"/>
          </p:cNvSpPr>
          <p:nvPr>
            <p:ph type="sldNum" sz="quarter" idx="12"/>
          </p:nvPr>
        </p:nvSpPr>
        <p:spPr>
          <a:ln/>
        </p:spPr>
        <p:txBody>
          <a:bodyPr/>
          <a:lstStyle>
            <a:lvl1pPr>
              <a:defRPr/>
            </a:lvl1pPr>
          </a:lstStyle>
          <a:p>
            <a:pPr>
              <a:defRPr/>
            </a:pPr>
            <a:fld id="{E7F72F7E-BDFD-4C6F-BBE6-8AB734A2095E}" type="slidenum">
              <a:rPr lang="en-US" altLang="en-US"/>
              <a:pPr>
                <a:defRPr/>
              </a:pPr>
              <a:t>‹#›</a:t>
            </a:fld>
            <a:endParaRPr lang="en-US" altLang="en-US"/>
          </a:p>
        </p:txBody>
      </p:sp>
    </p:spTree>
    <p:extLst>
      <p:ext uri="{BB962C8B-B14F-4D97-AF65-F5344CB8AC3E}">
        <p14:creationId xmlns:p14="http://schemas.microsoft.com/office/powerpoint/2010/main" val="4257929659"/>
      </p:ext>
    </p:extLst>
  </p:cSld>
  <p:clrMapOvr>
    <a:masterClrMapping/>
  </p:clrMapOvr>
  <p:transition advClick="0" advTm="12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50AA53A-82D3-B30D-FE08-FC621687616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8F4519E-A788-581F-CE0B-FD9BA872EE3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243418E-637B-3FE7-411F-D8E51CA47DF0}"/>
              </a:ext>
            </a:extLst>
          </p:cNvPr>
          <p:cNvSpPr>
            <a:spLocks noGrp="1" noChangeArrowheads="1"/>
          </p:cNvSpPr>
          <p:nvPr>
            <p:ph type="sldNum" sz="quarter" idx="12"/>
          </p:nvPr>
        </p:nvSpPr>
        <p:spPr>
          <a:ln/>
        </p:spPr>
        <p:txBody>
          <a:bodyPr/>
          <a:lstStyle>
            <a:lvl1pPr>
              <a:defRPr/>
            </a:lvl1pPr>
          </a:lstStyle>
          <a:p>
            <a:pPr>
              <a:defRPr/>
            </a:pPr>
            <a:fld id="{378FF0F9-4109-407D-A9F8-4BDE146EE1E0}" type="slidenum">
              <a:rPr lang="en-US" altLang="en-US"/>
              <a:pPr>
                <a:defRPr/>
              </a:pPr>
              <a:t>‹#›</a:t>
            </a:fld>
            <a:endParaRPr lang="en-US" altLang="en-US"/>
          </a:p>
        </p:txBody>
      </p:sp>
    </p:spTree>
    <p:extLst>
      <p:ext uri="{BB962C8B-B14F-4D97-AF65-F5344CB8AC3E}">
        <p14:creationId xmlns:p14="http://schemas.microsoft.com/office/powerpoint/2010/main" val="2311519937"/>
      </p:ext>
    </p:extLst>
  </p:cSld>
  <p:clrMapOvr>
    <a:masterClrMapping/>
  </p:clrMapOvr>
  <p:transition advClick="0" advTm="12000"/>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10588" cy="1325563"/>
          </a:xfrm>
        </p:spPr>
        <p:txBody>
          <a:bodyPr/>
          <a:lstStyle/>
          <a:p>
            <a:r>
              <a:rPr lang="en-US"/>
              <a:t>Click to edit Master title style</a:t>
            </a:r>
          </a:p>
        </p:txBody>
      </p:sp>
      <p:sp>
        <p:nvSpPr>
          <p:cNvPr id="3" name="Chart Placeholder 2"/>
          <p:cNvSpPr>
            <a:spLocks noGrp="1"/>
          </p:cNvSpPr>
          <p:nvPr>
            <p:ph type="chart" idx="1"/>
          </p:nvPr>
        </p:nvSpPr>
        <p:spPr>
          <a:xfrm>
            <a:off x="301625" y="1676400"/>
            <a:ext cx="8540750" cy="4422775"/>
          </a:xfrm>
        </p:spPr>
        <p:txBody>
          <a:bodyPr/>
          <a:lstStyle/>
          <a:p>
            <a:pPr lvl="0"/>
            <a:endParaRPr lang="en-US" noProof="0"/>
          </a:p>
        </p:txBody>
      </p:sp>
      <p:sp>
        <p:nvSpPr>
          <p:cNvPr id="4" name="Rectangle 4">
            <a:extLst>
              <a:ext uri="{FF2B5EF4-FFF2-40B4-BE49-F238E27FC236}">
                <a16:creationId xmlns:a16="http://schemas.microsoft.com/office/drawing/2014/main" id="{E810742C-5A18-4C8B-78E1-3D35F514756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2D0183F-7FBD-F017-D64A-487B3D25AA1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7B3BF60-AF80-8D57-CE4F-29E65E92B974}"/>
              </a:ext>
            </a:extLst>
          </p:cNvPr>
          <p:cNvSpPr>
            <a:spLocks noGrp="1" noChangeArrowheads="1"/>
          </p:cNvSpPr>
          <p:nvPr>
            <p:ph type="sldNum" sz="quarter" idx="12"/>
          </p:nvPr>
        </p:nvSpPr>
        <p:spPr>
          <a:ln/>
        </p:spPr>
        <p:txBody>
          <a:bodyPr/>
          <a:lstStyle>
            <a:lvl1pPr>
              <a:defRPr/>
            </a:lvl1pPr>
          </a:lstStyle>
          <a:p>
            <a:pPr>
              <a:defRPr/>
            </a:pPr>
            <a:fld id="{58185348-BB4C-4DB5-9684-ABC99A8A8384}" type="slidenum">
              <a:rPr lang="en-US" altLang="en-US"/>
              <a:pPr>
                <a:defRPr/>
              </a:pPr>
              <a:t>‹#›</a:t>
            </a:fld>
            <a:endParaRPr lang="en-US" altLang="en-US"/>
          </a:p>
        </p:txBody>
      </p:sp>
    </p:spTree>
    <p:extLst>
      <p:ext uri="{BB962C8B-B14F-4D97-AF65-F5344CB8AC3E}">
        <p14:creationId xmlns:p14="http://schemas.microsoft.com/office/powerpoint/2010/main" val="501995441"/>
      </p:ext>
    </p:extLst>
  </p:cSld>
  <p:clrMapOvr>
    <a:masterClrMapping/>
  </p:clrMapOvr>
  <p:transition advClick="0" advTm="12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2FDDF03-8A39-6D77-0599-7765ADE2B4C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C23EDB0-2DF9-BFAC-48C5-B9AAC479B7B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4D8A79F-C15D-E0E9-3F19-5E08658AEDB3}"/>
              </a:ext>
            </a:extLst>
          </p:cNvPr>
          <p:cNvSpPr>
            <a:spLocks noGrp="1" noChangeArrowheads="1"/>
          </p:cNvSpPr>
          <p:nvPr>
            <p:ph type="sldNum" sz="quarter" idx="12"/>
          </p:nvPr>
        </p:nvSpPr>
        <p:spPr>
          <a:ln/>
        </p:spPr>
        <p:txBody>
          <a:bodyPr/>
          <a:lstStyle>
            <a:lvl1pPr>
              <a:defRPr/>
            </a:lvl1pPr>
          </a:lstStyle>
          <a:p>
            <a:pPr>
              <a:defRPr/>
            </a:pPr>
            <a:fld id="{4C3B5CEC-BA43-4D2B-B4F0-0729F11276FD}" type="slidenum">
              <a:rPr lang="en-US" altLang="en-US"/>
              <a:pPr>
                <a:defRPr/>
              </a:pPr>
              <a:t>‹#›</a:t>
            </a:fld>
            <a:endParaRPr lang="en-US" altLang="en-US"/>
          </a:p>
        </p:txBody>
      </p:sp>
    </p:spTree>
    <p:extLst>
      <p:ext uri="{BB962C8B-B14F-4D97-AF65-F5344CB8AC3E}">
        <p14:creationId xmlns:p14="http://schemas.microsoft.com/office/powerpoint/2010/main" val="3867574159"/>
      </p:ext>
    </p:extLst>
  </p:cSld>
  <p:clrMapOvr>
    <a:masterClrMapping/>
  </p:clrMapOvr>
  <p:transition advClick="0" advTm="12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D89702B-A135-71E1-68DD-FEDD04C1044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E2D354C-1137-C250-E48E-C2B84BF0D91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C024501-750E-7FEE-915E-9B29A373E0D9}"/>
              </a:ext>
            </a:extLst>
          </p:cNvPr>
          <p:cNvSpPr>
            <a:spLocks noGrp="1" noChangeArrowheads="1"/>
          </p:cNvSpPr>
          <p:nvPr>
            <p:ph type="sldNum" sz="quarter" idx="12"/>
          </p:nvPr>
        </p:nvSpPr>
        <p:spPr>
          <a:ln/>
        </p:spPr>
        <p:txBody>
          <a:bodyPr/>
          <a:lstStyle>
            <a:lvl1pPr>
              <a:defRPr/>
            </a:lvl1pPr>
          </a:lstStyle>
          <a:p>
            <a:pPr>
              <a:defRPr/>
            </a:pPr>
            <a:fld id="{50BC180A-9E3E-444D-A659-C7F4A62F24D9}" type="slidenum">
              <a:rPr lang="en-US" altLang="en-US"/>
              <a:pPr>
                <a:defRPr/>
              </a:pPr>
              <a:t>‹#›</a:t>
            </a:fld>
            <a:endParaRPr lang="en-US" altLang="en-US"/>
          </a:p>
        </p:txBody>
      </p:sp>
    </p:spTree>
    <p:extLst>
      <p:ext uri="{BB962C8B-B14F-4D97-AF65-F5344CB8AC3E}">
        <p14:creationId xmlns:p14="http://schemas.microsoft.com/office/powerpoint/2010/main" val="2257463556"/>
      </p:ext>
    </p:extLst>
  </p:cSld>
  <p:clrMapOvr>
    <a:masterClrMapping/>
  </p:clrMapOvr>
  <p:transition advClick="0" advTm="12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34865207-770D-7248-5A39-A28F12AFC1B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E0D4116-4C81-2D4C-7E67-93534CC39FB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D1D0C24-027B-C5AF-4FC5-45AA0BA16F78}"/>
              </a:ext>
            </a:extLst>
          </p:cNvPr>
          <p:cNvSpPr>
            <a:spLocks noGrp="1" noChangeArrowheads="1"/>
          </p:cNvSpPr>
          <p:nvPr>
            <p:ph type="sldNum" sz="quarter" idx="12"/>
          </p:nvPr>
        </p:nvSpPr>
        <p:spPr>
          <a:ln/>
        </p:spPr>
        <p:txBody>
          <a:bodyPr/>
          <a:lstStyle>
            <a:lvl1pPr>
              <a:defRPr/>
            </a:lvl1pPr>
          </a:lstStyle>
          <a:p>
            <a:pPr>
              <a:defRPr/>
            </a:pPr>
            <a:fld id="{86A1B4C1-F050-4AF4-B9FF-D006CFC70350}" type="slidenum">
              <a:rPr lang="en-US" altLang="en-US"/>
              <a:pPr>
                <a:defRPr/>
              </a:pPr>
              <a:t>‹#›</a:t>
            </a:fld>
            <a:endParaRPr lang="en-US" altLang="en-US"/>
          </a:p>
        </p:txBody>
      </p:sp>
    </p:spTree>
    <p:extLst>
      <p:ext uri="{BB962C8B-B14F-4D97-AF65-F5344CB8AC3E}">
        <p14:creationId xmlns:p14="http://schemas.microsoft.com/office/powerpoint/2010/main" val="2346440215"/>
      </p:ext>
    </p:extLst>
  </p:cSld>
  <p:clrMapOvr>
    <a:masterClrMapping/>
  </p:clrMapOvr>
  <p:transition advClick="0" advTm="12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5D7D19E1-0EF2-03F9-BABF-4F9E972CFB64}"/>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3620236B-0EB5-1C7B-46EA-23D9520D01E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24267CF9-BD63-E243-FB39-6C1497CF8A7F}"/>
              </a:ext>
            </a:extLst>
          </p:cNvPr>
          <p:cNvSpPr>
            <a:spLocks noGrp="1" noChangeArrowheads="1"/>
          </p:cNvSpPr>
          <p:nvPr>
            <p:ph type="sldNum" sz="quarter" idx="12"/>
          </p:nvPr>
        </p:nvSpPr>
        <p:spPr>
          <a:ln/>
        </p:spPr>
        <p:txBody>
          <a:bodyPr/>
          <a:lstStyle>
            <a:lvl1pPr>
              <a:defRPr/>
            </a:lvl1pPr>
          </a:lstStyle>
          <a:p>
            <a:pPr>
              <a:defRPr/>
            </a:pPr>
            <a:fld id="{15605D6F-85CE-4D15-8500-9AFDFD929189}" type="slidenum">
              <a:rPr lang="en-US" altLang="en-US"/>
              <a:pPr>
                <a:defRPr/>
              </a:pPr>
              <a:t>‹#›</a:t>
            </a:fld>
            <a:endParaRPr lang="en-US" altLang="en-US"/>
          </a:p>
        </p:txBody>
      </p:sp>
    </p:spTree>
    <p:extLst>
      <p:ext uri="{BB962C8B-B14F-4D97-AF65-F5344CB8AC3E}">
        <p14:creationId xmlns:p14="http://schemas.microsoft.com/office/powerpoint/2010/main" val="3038750627"/>
      </p:ext>
    </p:extLst>
  </p:cSld>
  <p:clrMapOvr>
    <a:masterClrMapping/>
  </p:clrMapOvr>
  <p:transition advClick="0" advTm="12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265C2739-D359-5317-110B-41E98734C26E}"/>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ECA86493-4F50-613E-38D0-34FF1C5BD6E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027CD041-CFB3-FE72-F8C7-93E86C4A981F}"/>
              </a:ext>
            </a:extLst>
          </p:cNvPr>
          <p:cNvSpPr>
            <a:spLocks noGrp="1" noChangeArrowheads="1"/>
          </p:cNvSpPr>
          <p:nvPr>
            <p:ph type="sldNum" sz="quarter" idx="12"/>
          </p:nvPr>
        </p:nvSpPr>
        <p:spPr>
          <a:ln/>
        </p:spPr>
        <p:txBody>
          <a:bodyPr/>
          <a:lstStyle>
            <a:lvl1pPr>
              <a:defRPr/>
            </a:lvl1pPr>
          </a:lstStyle>
          <a:p>
            <a:pPr>
              <a:defRPr/>
            </a:pPr>
            <a:fld id="{0FB0DDEA-E694-4A17-9787-298915927D8C}" type="slidenum">
              <a:rPr lang="en-US" altLang="en-US"/>
              <a:pPr>
                <a:defRPr/>
              </a:pPr>
              <a:t>‹#›</a:t>
            </a:fld>
            <a:endParaRPr lang="en-US" altLang="en-US"/>
          </a:p>
        </p:txBody>
      </p:sp>
    </p:spTree>
    <p:extLst>
      <p:ext uri="{BB962C8B-B14F-4D97-AF65-F5344CB8AC3E}">
        <p14:creationId xmlns:p14="http://schemas.microsoft.com/office/powerpoint/2010/main" val="1513025194"/>
      </p:ext>
    </p:extLst>
  </p:cSld>
  <p:clrMapOvr>
    <a:masterClrMapping/>
  </p:clrMapOvr>
  <p:transition advClick="0" advTm="12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881F384-6317-D60C-8BC1-FB59B760DBA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9D4C6017-F815-B802-F7F5-FF26E07BF73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C38FD5A4-CB96-6F08-06D8-FC7239E75EF3}"/>
              </a:ext>
            </a:extLst>
          </p:cNvPr>
          <p:cNvSpPr>
            <a:spLocks noGrp="1" noChangeArrowheads="1"/>
          </p:cNvSpPr>
          <p:nvPr>
            <p:ph type="sldNum" sz="quarter" idx="12"/>
          </p:nvPr>
        </p:nvSpPr>
        <p:spPr>
          <a:ln/>
        </p:spPr>
        <p:txBody>
          <a:bodyPr/>
          <a:lstStyle>
            <a:lvl1pPr>
              <a:defRPr/>
            </a:lvl1pPr>
          </a:lstStyle>
          <a:p>
            <a:pPr>
              <a:defRPr/>
            </a:pPr>
            <a:fld id="{FB2E5358-E8A8-4C24-8097-F7DEA82ED4F0}" type="slidenum">
              <a:rPr lang="en-US" altLang="en-US"/>
              <a:pPr>
                <a:defRPr/>
              </a:pPr>
              <a:t>‹#›</a:t>
            </a:fld>
            <a:endParaRPr lang="en-US" altLang="en-US"/>
          </a:p>
        </p:txBody>
      </p:sp>
    </p:spTree>
    <p:extLst>
      <p:ext uri="{BB962C8B-B14F-4D97-AF65-F5344CB8AC3E}">
        <p14:creationId xmlns:p14="http://schemas.microsoft.com/office/powerpoint/2010/main" val="3956289732"/>
      </p:ext>
    </p:extLst>
  </p:cSld>
  <p:clrMapOvr>
    <a:masterClrMapping/>
  </p:clrMapOvr>
  <p:transition advClick="0" advTm="12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298195C-6356-1611-4EC4-D7FE28FA871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94276A2-4E50-934E-E990-EEBFF2A2109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86FB64A-CACB-64D7-7B23-FA5D7C6ED807}"/>
              </a:ext>
            </a:extLst>
          </p:cNvPr>
          <p:cNvSpPr>
            <a:spLocks noGrp="1" noChangeArrowheads="1"/>
          </p:cNvSpPr>
          <p:nvPr>
            <p:ph type="sldNum" sz="quarter" idx="12"/>
          </p:nvPr>
        </p:nvSpPr>
        <p:spPr>
          <a:ln/>
        </p:spPr>
        <p:txBody>
          <a:bodyPr/>
          <a:lstStyle>
            <a:lvl1pPr>
              <a:defRPr/>
            </a:lvl1pPr>
          </a:lstStyle>
          <a:p>
            <a:pPr>
              <a:defRPr/>
            </a:pPr>
            <a:fld id="{7D2F9C89-4C97-4896-B489-1D6821041127}" type="slidenum">
              <a:rPr lang="en-US" altLang="en-US"/>
              <a:pPr>
                <a:defRPr/>
              </a:pPr>
              <a:t>‹#›</a:t>
            </a:fld>
            <a:endParaRPr lang="en-US" altLang="en-US"/>
          </a:p>
        </p:txBody>
      </p:sp>
    </p:spTree>
    <p:extLst>
      <p:ext uri="{BB962C8B-B14F-4D97-AF65-F5344CB8AC3E}">
        <p14:creationId xmlns:p14="http://schemas.microsoft.com/office/powerpoint/2010/main" val="3774295087"/>
      </p:ext>
    </p:extLst>
  </p:cSld>
  <p:clrMapOvr>
    <a:masterClrMapping/>
  </p:clrMapOvr>
  <p:transition advClick="0" advTm="12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B6A5A-7D46-CF5A-A2D5-6FFBDA58CE2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EE785BC-22AB-0AD4-EF1E-76D65CED024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3DB4BC2-1E87-7FDC-F443-F0C1FA32D966}"/>
              </a:ext>
            </a:extLst>
          </p:cNvPr>
          <p:cNvSpPr>
            <a:spLocks noGrp="1" noChangeArrowheads="1"/>
          </p:cNvSpPr>
          <p:nvPr>
            <p:ph type="sldNum" sz="quarter" idx="12"/>
          </p:nvPr>
        </p:nvSpPr>
        <p:spPr>
          <a:ln/>
        </p:spPr>
        <p:txBody>
          <a:bodyPr/>
          <a:lstStyle>
            <a:lvl1pPr>
              <a:defRPr/>
            </a:lvl1pPr>
          </a:lstStyle>
          <a:p>
            <a:pPr>
              <a:defRPr/>
            </a:pPr>
            <a:fld id="{CF380A90-2D78-455E-AD5F-090D42E25B50}" type="slidenum">
              <a:rPr lang="en-US" altLang="en-US"/>
              <a:pPr>
                <a:defRPr/>
              </a:pPr>
              <a:t>‹#›</a:t>
            </a:fld>
            <a:endParaRPr lang="en-US" altLang="en-US"/>
          </a:p>
        </p:txBody>
      </p:sp>
    </p:spTree>
    <p:extLst>
      <p:ext uri="{BB962C8B-B14F-4D97-AF65-F5344CB8AC3E}">
        <p14:creationId xmlns:p14="http://schemas.microsoft.com/office/powerpoint/2010/main" val="4914343"/>
      </p:ext>
    </p:extLst>
  </p:cSld>
  <p:clrMapOvr>
    <a:masterClrMapping/>
  </p:clrMapOvr>
  <p:transition advClick="0" advTm="12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6AD78790-6006-B016-F70E-DD326A072EA9}"/>
              </a:ext>
            </a:extLst>
          </p:cNvPr>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0179" name="Rectangle 3">
            <a:extLst>
              <a:ext uri="{FF2B5EF4-FFF2-40B4-BE49-F238E27FC236}">
                <a16:creationId xmlns:a16="http://schemas.microsoft.com/office/drawing/2014/main" id="{3726A253-3ED7-F424-1BF0-736E9F7231A7}"/>
              </a:ext>
            </a:extLst>
          </p:cNvPr>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0180" name="Rectangle 4">
            <a:extLst>
              <a:ext uri="{FF2B5EF4-FFF2-40B4-BE49-F238E27FC236}">
                <a16:creationId xmlns:a16="http://schemas.microsoft.com/office/drawing/2014/main" id="{C30D696B-1642-6641-3AD7-81605AE30D6E}"/>
              </a:ext>
            </a:extLst>
          </p:cNvPr>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a:defRPr/>
            </a:pPr>
            <a:endParaRPr lang="en-US"/>
          </a:p>
        </p:txBody>
      </p:sp>
      <p:sp>
        <p:nvSpPr>
          <p:cNvPr id="50181" name="Rectangle 5">
            <a:extLst>
              <a:ext uri="{FF2B5EF4-FFF2-40B4-BE49-F238E27FC236}">
                <a16:creationId xmlns:a16="http://schemas.microsoft.com/office/drawing/2014/main" id="{7614CCDA-EB62-78D9-CB16-25DCFC27F1FD}"/>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a:defRPr/>
            </a:pPr>
            <a:endParaRPr lang="en-US"/>
          </a:p>
        </p:txBody>
      </p:sp>
      <p:sp>
        <p:nvSpPr>
          <p:cNvPr id="50182" name="Rectangle 6">
            <a:extLst>
              <a:ext uri="{FF2B5EF4-FFF2-40B4-BE49-F238E27FC236}">
                <a16:creationId xmlns:a16="http://schemas.microsoft.com/office/drawing/2014/main" id="{C1F2440F-2EA5-BB30-1C3D-A0923BB23602}"/>
              </a:ext>
            </a:extLst>
          </p:cNvPr>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effectLst>
                  <a:outerShdw blurRad="38100" dist="38100" dir="2700000" algn="tl">
                    <a:srgbClr val="000000"/>
                  </a:outerShdw>
                </a:effectLst>
              </a:defRPr>
            </a:lvl1pPr>
          </a:lstStyle>
          <a:p>
            <a:pPr>
              <a:defRPr/>
            </a:pPr>
            <a:fld id="{0EC3A4B5-6F22-4514-8335-12CA5F0B1AF4}" type="slidenum">
              <a:rPr lang="en-US" altLang="en-US"/>
              <a:pPr>
                <a:defRPr/>
              </a:pPr>
              <a:t>‹#›</a:t>
            </a:fld>
            <a:endParaRPr lang="en-US" altLang="en-US"/>
          </a:p>
        </p:txBody>
      </p:sp>
    </p:spTree>
  </p:cSld>
  <p:clrMap bg1="dk2" tx1="lt1" bg2="dk1"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Lst>
  <p:transition advClick="0" advTm="12000"/>
  <p:txStyles>
    <p:titleStyle>
      <a:lvl1pPr algn="ctr" rtl="0" eaLnBrk="0" fontAlgn="base" hangingPunct="0">
        <a:spcBef>
          <a:spcPct val="0"/>
        </a:spcBef>
        <a:spcAft>
          <a:spcPct val="0"/>
        </a:spcAft>
        <a:defRPr sz="4400" b="1">
          <a:solidFill>
            <a:schemeClr val="hlink"/>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hlink"/>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b="1">
          <a:solidFill>
            <a:schemeClr val="hlink"/>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b="1">
          <a:solidFill>
            <a:schemeClr val="hlink"/>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b="1">
          <a:solidFill>
            <a:schemeClr val="hlink"/>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b="1">
          <a:solidFill>
            <a:schemeClr val="hlink"/>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b="1">
          <a:solidFill>
            <a:schemeClr val="hlink"/>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b="1">
          <a:solidFill>
            <a:schemeClr val="hlink"/>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b="1">
          <a:solidFill>
            <a:schemeClr val="hlink"/>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43.xml"/><Relationship Id="rId1" Type="http://schemas.openxmlformats.org/officeDocument/2006/relationships/slideLayout" Target="../slideLayouts/slideLayout12.xml"/><Relationship Id="rId4" Type="http://schemas.openxmlformats.org/officeDocument/2006/relationships/image" Target="../media/image3.emf"/></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57.xml"/><Relationship Id="rId1" Type="http://schemas.openxmlformats.org/officeDocument/2006/relationships/slideLayout" Target="../slideLayouts/slideLayout12.xml"/><Relationship Id="rId4" Type="http://schemas.openxmlformats.org/officeDocument/2006/relationships/image" Target="../media/image4.emf"/></Relationships>
</file>

<file path=ppt/slides/_rels/slide5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58.xml"/><Relationship Id="rId1" Type="http://schemas.openxmlformats.org/officeDocument/2006/relationships/slideLayout" Target="../slideLayouts/slideLayout12.xml"/><Relationship Id="rId4" Type="http://schemas.openxmlformats.org/officeDocument/2006/relationships/image" Target="../media/image5.emf"/></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notesSlide" Target="../notesSlides/notesSlide66.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http://www.breastcancerchoices.org/" TargetMode="External"/><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notesSlide" Target="../notesSlides/notesSlide71.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hyperlink" Target="http://www.vrp.com/" TargetMode="External"/><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3" Type="http://schemas.openxmlformats.org/officeDocument/2006/relationships/hyperlink" Target="http://fibroresearch.blogspot.com/2007/01/increased-cancer-risk-in-patients.html" TargetMode="External"/><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8" Type="http://schemas.openxmlformats.org/officeDocument/2006/relationships/hyperlink" Target="http://www.iodine4health.com/" TargetMode="External"/><Relationship Id="rId3" Type="http://schemas.openxmlformats.org/officeDocument/2006/relationships/hyperlink" Target="http://www.breastcancerchoices.org/" TargetMode="External"/><Relationship Id="rId7" Type="http://schemas.openxmlformats.org/officeDocument/2006/relationships/hyperlink" Target="http://www.optimox.com/" TargetMode="External"/><Relationship Id="rId2" Type="http://schemas.openxmlformats.org/officeDocument/2006/relationships/notesSlide" Target="../notesSlides/notesSlide94.xml"/><Relationship Id="rId1" Type="http://schemas.openxmlformats.org/officeDocument/2006/relationships/slideLayout" Target="../slideLayouts/slideLayout2.xml"/><Relationship Id="rId6" Type="http://schemas.openxmlformats.org/officeDocument/2006/relationships/hyperlink" Target="http://www.helpmythyroid.com/" TargetMode="External"/><Relationship Id="rId5" Type="http://schemas.openxmlformats.org/officeDocument/2006/relationships/hyperlink" Target="http://www.drbrownstein.com/" TargetMode="External"/><Relationship Id="rId4" Type="http://schemas.openxmlformats.org/officeDocument/2006/relationships/hyperlink" Target="http://www.vrp.com/" TargetMode="External"/><Relationship Id="rId9" Type="http://schemas.openxmlformats.org/officeDocument/2006/relationships/hyperlink" Target="http://health.groups.yahoo.com/group/iodine/" TargetMode="Externa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F680D57A-A4DB-0E74-B417-D73FF41E2225}"/>
              </a:ext>
            </a:extLst>
          </p:cNvPr>
          <p:cNvSpPr>
            <a:spLocks noGrp="1" noRot="1" noChangeArrowheads="1"/>
          </p:cNvSpPr>
          <p:nvPr>
            <p:ph type="ctrTitle"/>
          </p:nvPr>
        </p:nvSpPr>
        <p:spPr/>
        <p:txBody>
          <a:bodyPr/>
          <a:lstStyle/>
          <a:p>
            <a:pPr eaLnBrk="1" hangingPunct="1">
              <a:defRPr/>
            </a:pPr>
            <a:r>
              <a:rPr lang="en-US" sz="8800"/>
              <a:t>IODINE</a:t>
            </a:r>
          </a:p>
        </p:txBody>
      </p:sp>
      <p:sp>
        <p:nvSpPr>
          <p:cNvPr id="2051" name="Rectangle 3">
            <a:extLst>
              <a:ext uri="{FF2B5EF4-FFF2-40B4-BE49-F238E27FC236}">
                <a16:creationId xmlns:a16="http://schemas.microsoft.com/office/drawing/2014/main" id="{2E905E5F-96FB-BA6D-16D7-43335F58B81F}"/>
              </a:ext>
            </a:extLst>
          </p:cNvPr>
          <p:cNvSpPr>
            <a:spLocks noGrp="1" noRot="1" noChangeArrowheads="1"/>
          </p:cNvSpPr>
          <p:nvPr>
            <p:ph type="subTitle" idx="1"/>
          </p:nvPr>
        </p:nvSpPr>
        <p:spPr>
          <a:xfrm>
            <a:off x="609600" y="3962400"/>
            <a:ext cx="7924800" cy="1752600"/>
          </a:xfrm>
        </p:spPr>
        <p:txBody>
          <a:bodyPr/>
          <a:lstStyle/>
          <a:p>
            <a:pPr eaLnBrk="1" hangingPunct="1">
              <a:defRPr/>
            </a:pPr>
            <a:r>
              <a:rPr lang="en-US" sz="4400"/>
              <a:t>Could this be the solution </a:t>
            </a:r>
          </a:p>
          <a:p>
            <a:pPr eaLnBrk="1" hangingPunct="1">
              <a:defRPr/>
            </a:pPr>
            <a:r>
              <a:rPr lang="en-US" sz="4400"/>
              <a:t>to </a:t>
            </a:r>
            <a:r>
              <a:rPr lang="en-US" sz="4400" u="sng"/>
              <a:t>your</a:t>
            </a:r>
            <a:r>
              <a:rPr lang="en-US" sz="4400"/>
              <a:t> health problems?</a:t>
            </a:r>
          </a:p>
        </p:txBody>
      </p:sp>
    </p:spTree>
  </p:cSld>
  <p:clrMapOvr>
    <a:masterClrMapping/>
  </p:clrMapOvr>
  <p:transition advClick="0" advTm="12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B415B1A3-2E1A-3C16-CE11-855A2F4C9DFD}"/>
              </a:ext>
            </a:extLst>
          </p:cNvPr>
          <p:cNvSpPr>
            <a:spLocks noGrp="1" noRot="1" noChangeArrowheads="1"/>
          </p:cNvSpPr>
          <p:nvPr>
            <p:ph type="title"/>
          </p:nvPr>
        </p:nvSpPr>
        <p:spPr>
          <a:xfrm>
            <a:off x="301625" y="228600"/>
            <a:ext cx="8510588" cy="1981200"/>
          </a:xfrm>
        </p:spPr>
        <p:txBody>
          <a:bodyPr/>
          <a:lstStyle/>
          <a:p>
            <a:pPr eaLnBrk="1" hangingPunct="1">
              <a:defRPr/>
            </a:pPr>
            <a:r>
              <a:rPr lang="en-US" sz="6000" b="0"/>
              <a:t>“RDA” for Iodine</a:t>
            </a:r>
            <a:br>
              <a:rPr lang="en-US" sz="6000" b="0"/>
            </a:br>
            <a:r>
              <a:rPr lang="en-US" sz="3200"/>
              <a:t>(</a:t>
            </a:r>
            <a:r>
              <a:rPr lang="en-US" sz="3200" u="sng"/>
              <a:t>R</a:t>
            </a:r>
            <a:r>
              <a:rPr lang="en-US" sz="3200"/>
              <a:t>eally </a:t>
            </a:r>
            <a:r>
              <a:rPr lang="en-US" sz="3200" u="sng"/>
              <a:t>D</a:t>
            </a:r>
            <a:r>
              <a:rPr lang="en-US" sz="3200"/>
              <a:t>umb </a:t>
            </a:r>
            <a:r>
              <a:rPr lang="en-US" sz="3200" u="sng"/>
              <a:t>A</a:t>
            </a:r>
            <a:r>
              <a:rPr lang="en-US" sz="3200"/>
              <a:t>dvice)</a:t>
            </a:r>
          </a:p>
        </p:txBody>
      </p:sp>
      <p:sp>
        <p:nvSpPr>
          <p:cNvPr id="58371" name="Rectangle 3">
            <a:extLst>
              <a:ext uri="{FF2B5EF4-FFF2-40B4-BE49-F238E27FC236}">
                <a16:creationId xmlns:a16="http://schemas.microsoft.com/office/drawing/2014/main" id="{AA01967B-4AE2-55F4-B78C-87FE3C80A46C}"/>
              </a:ext>
            </a:extLst>
          </p:cNvPr>
          <p:cNvSpPr>
            <a:spLocks noGrp="1" noRot="1" noChangeArrowheads="1"/>
          </p:cNvSpPr>
          <p:nvPr>
            <p:ph type="body" idx="1"/>
          </p:nvPr>
        </p:nvSpPr>
        <p:spPr>
          <a:xfrm>
            <a:off x="301625" y="2209800"/>
            <a:ext cx="8540750" cy="4267200"/>
          </a:xfrm>
        </p:spPr>
        <p:txBody>
          <a:bodyPr/>
          <a:lstStyle/>
          <a:p>
            <a:pPr eaLnBrk="1" hangingPunct="1">
              <a:defRPr/>
            </a:pPr>
            <a:r>
              <a:rPr lang="en-US"/>
              <a:t>Adult male			150 mcg/day</a:t>
            </a:r>
          </a:p>
          <a:p>
            <a:pPr eaLnBrk="1" hangingPunct="1">
              <a:defRPr/>
            </a:pPr>
            <a:r>
              <a:rPr lang="en-US"/>
              <a:t>Adult female			150 mcg/day</a:t>
            </a:r>
          </a:p>
          <a:p>
            <a:pPr eaLnBrk="1" hangingPunct="1">
              <a:defRPr/>
            </a:pPr>
            <a:r>
              <a:rPr lang="en-US"/>
              <a:t>Pregnancy			220 mcg/day</a:t>
            </a:r>
          </a:p>
          <a:p>
            <a:pPr eaLnBrk="1" hangingPunct="1">
              <a:defRPr/>
            </a:pPr>
            <a:r>
              <a:rPr lang="en-US"/>
              <a:t>Lactation			290 mcg/day</a:t>
            </a:r>
          </a:p>
          <a:p>
            <a:pPr eaLnBrk="1" hangingPunct="1">
              <a:buFont typeface="Wingdings" panose="05000000000000000000" pitchFamily="2" charset="2"/>
              <a:buNone/>
              <a:defRPr/>
            </a:pPr>
            <a:endParaRPr lang="en-US"/>
          </a:p>
          <a:p>
            <a:pPr eaLnBrk="1" hangingPunct="1">
              <a:buFont typeface="Wingdings" panose="05000000000000000000" pitchFamily="2" charset="2"/>
              <a:buNone/>
              <a:defRPr/>
            </a:pPr>
            <a:r>
              <a:rPr lang="en-US" sz="2400"/>
              <a:t>“RDA doses of iodine are ineffective in preventing oxidative DNA damage and have no anti-cancer effect in the body.”</a:t>
            </a:r>
          </a:p>
          <a:p>
            <a:pPr eaLnBrk="1" hangingPunct="1">
              <a:buFont typeface="Wingdings" panose="05000000000000000000" pitchFamily="2" charset="2"/>
              <a:buNone/>
              <a:defRPr/>
            </a:pPr>
            <a:r>
              <a:rPr lang="en-US" sz="2400"/>
              <a:t>					Guy Abraham, MD</a:t>
            </a:r>
            <a:r>
              <a:rPr lang="en-US"/>
              <a:t>  </a:t>
            </a:r>
          </a:p>
        </p:txBody>
      </p:sp>
    </p:spTree>
  </p:cSld>
  <p:clrMapOvr>
    <a:masterClrMapping/>
  </p:clrMapOvr>
  <p:transition advClick="0" advTm="1200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a:extLst>
              <a:ext uri="{FF2B5EF4-FFF2-40B4-BE49-F238E27FC236}">
                <a16:creationId xmlns:a16="http://schemas.microsoft.com/office/drawing/2014/main" id="{8207660C-D224-60F3-8F43-B0446FCB3589}"/>
              </a:ext>
            </a:extLst>
          </p:cNvPr>
          <p:cNvSpPr>
            <a:spLocks noGrp="1" noRot="1" noChangeArrowheads="1"/>
          </p:cNvSpPr>
          <p:nvPr>
            <p:ph type="title"/>
          </p:nvPr>
        </p:nvSpPr>
        <p:spPr/>
        <p:txBody>
          <a:bodyPr/>
          <a:lstStyle/>
          <a:p>
            <a:pPr eaLnBrk="1" hangingPunct="1">
              <a:defRPr/>
            </a:pPr>
            <a:r>
              <a:rPr lang="en-US" sz="8800" b="0"/>
              <a:t>Problem!</a:t>
            </a:r>
          </a:p>
        </p:txBody>
      </p:sp>
      <p:sp>
        <p:nvSpPr>
          <p:cNvPr id="153603" name="Rectangle 3">
            <a:extLst>
              <a:ext uri="{FF2B5EF4-FFF2-40B4-BE49-F238E27FC236}">
                <a16:creationId xmlns:a16="http://schemas.microsoft.com/office/drawing/2014/main" id="{06E7D30A-8B1E-7C6C-199E-062FCAA0B7B6}"/>
              </a:ext>
            </a:extLst>
          </p:cNvPr>
          <p:cNvSpPr>
            <a:spLocks noGrp="1" noRot="1" noChangeArrowheads="1"/>
          </p:cNvSpPr>
          <p:nvPr>
            <p:ph type="body" idx="1"/>
          </p:nvPr>
        </p:nvSpPr>
        <p:spPr/>
        <p:txBody>
          <a:bodyPr/>
          <a:lstStyle/>
          <a:p>
            <a:pPr algn="ctr" eaLnBrk="1" hangingPunct="1">
              <a:buFont typeface="Wingdings" panose="05000000000000000000" pitchFamily="2" charset="2"/>
              <a:buNone/>
              <a:defRPr/>
            </a:pPr>
            <a:r>
              <a:rPr lang="en-US" sz="5400"/>
              <a:t>An estimated</a:t>
            </a:r>
          </a:p>
          <a:p>
            <a:pPr algn="ctr" eaLnBrk="1" hangingPunct="1">
              <a:buFont typeface="Wingdings" panose="05000000000000000000" pitchFamily="2" charset="2"/>
              <a:buNone/>
              <a:defRPr/>
            </a:pPr>
            <a:r>
              <a:rPr lang="en-US" sz="5400" b="1" u="sng"/>
              <a:t>95%</a:t>
            </a:r>
          </a:p>
          <a:p>
            <a:pPr algn="ctr" eaLnBrk="1" hangingPunct="1">
              <a:buFont typeface="Wingdings" panose="05000000000000000000" pitchFamily="2" charset="2"/>
              <a:buNone/>
              <a:defRPr/>
            </a:pPr>
            <a:r>
              <a:rPr lang="en-US" sz="5400"/>
              <a:t>of individuals</a:t>
            </a:r>
          </a:p>
          <a:p>
            <a:pPr algn="ctr" eaLnBrk="1" hangingPunct="1">
              <a:buFont typeface="Wingdings" panose="05000000000000000000" pitchFamily="2" charset="2"/>
              <a:buNone/>
              <a:defRPr/>
            </a:pPr>
            <a:r>
              <a:rPr lang="en-US" sz="5400"/>
              <a:t>are deficient</a:t>
            </a:r>
          </a:p>
          <a:p>
            <a:pPr algn="ctr" eaLnBrk="1" hangingPunct="1">
              <a:buFont typeface="Wingdings" panose="05000000000000000000" pitchFamily="2" charset="2"/>
              <a:buNone/>
              <a:defRPr/>
            </a:pPr>
            <a:r>
              <a:rPr lang="en-US" sz="5400"/>
              <a:t>in iodine!</a:t>
            </a:r>
          </a:p>
        </p:txBody>
      </p:sp>
    </p:spTree>
  </p:cSld>
  <p:clrMapOvr>
    <a:masterClrMapping/>
  </p:clrMapOvr>
  <p:transition advClick="0" advTm="1200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a:extLst>
              <a:ext uri="{FF2B5EF4-FFF2-40B4-BE49-F238E27FC236}">
                <a16:creationId xmlns:a16="http://schemas.microsoft.com/office/drawing/2014/main" id="{066D3C49-761E-C9CB-D8A8-509D8A21F4DC}"/>
              </a:ext>
            </a:extLst>
          </p:cNvPr>
          <p:cNvSpPr>
            <a:spLocks noGrp="1" noRot="1" noChangeArrowheads="1"/>
          </p:cNvSpPr>
          <p:nvPr>
            <p:ph type="title"/>
          </p:nvPr>
        </p:nvSpPr>
        <p:spPr/>
        <p:txBody>
          <a:bodyPr/>
          <a:lstStyle/>
          <a:p>
            <a:pPr eaLnBrk="1" hangingPunct="1">
              <a:defRPr/>
            </a:pPr>
            <a:r>
              <a:rPr lang="en-US"/>
              <a:t>Iodine Deficiency Woes</a:t>
            </a:r>
          </a:p>
        </p:txBody>
      </p:sp>
      <p:sp>
        <p:nvSpPr>
          <p:cNvPr id="154627" name="Rectangle 3">
            <a:extLst>
              <a:ext uri="{FF2B5EF4-FFF2-40B4-BE49-F238E27FC236}">
                <a16:creationId xmlns:a16="http://schemas.microsoft.com/office/drawing/2014/main" id="{A63B729B-4141-972F-FDA1-4E4FCA2DB864}"/>
              </a:ext>
            </a:extLst>
          </p:cNvPr>
          <p:cNvSpPr>
            <a:spLocks noGrp="1" noRot="1" noChangeArrowheads="1"/>
          </p:cNvSpPr>
          <p:nvPr>
            <p:ph type="body" idx="1"/>
          </p:nvPr>
        </p:nvSpPr>
        <p:spPr/>
        <p:txBody>
          <a:bodyPr/>
          <a:lstStyle/>
          <a:p>
            <a:pPr eaLnBrk="1" hangingPunct="1">
              <a:buFont typeface="Wingdings" panose="05000000000000000000" pitchFamily="2" charset="2"/>
              <a:buNone/>
              <a:defRPr/>
            </a:pPr>
            <a:r>
              <a:rPr lang="en-US"/>
              <a:t>“Iodine deficiency is the underlying problem responsible for the high rate of cancer (particularly breast, lung, prostate and ovary) as well as the high rate of autoimmune disorders we are seeing in this country.”</a:t>
            </a:r>
          </a:p>
          <a:p>
            <a:pPr eaLnBrk="1" hangingPunct="1">
              <a:buFont typeface="Wingdings" panose="05000000000000000000" pitchFamily="2" charset="2"/>
              <a:buNone/>
              <a:defRPr/>
            </a:pPr>
            <a:r>
              <a:rPr lang="en-US"/>
              <a:t>					David Brownstein, MD</a:t>
            </a:r>
          </a:p>
        </p:txBody>
      </p:sp>
    </p:spTree>
  </p:cSld>
  <p:clrMapOvr>
    <a:masterClrMapping/>
  </p:clrMapOvr>
  <p:transition advClick="0" advTm="1200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33D8C1A4-4EAD-55CC-9C86-5D439C608233}"/>
              </a:ext>
            </a:extLst>
          </p:cNvPr>
          <p:cNvSpPr>
            <a:spLocks noGrp="1" noRot="1" noChangeArrowheads="1"/>
          </p:cNvSpPr>
          <p:nvPr>
            <p:ph type="title"/>
          </p:nvPr>
        </p:nvSpPr>
        <p:spPr/>
        <p:txBody>
          <a:bodyPr/>
          <a:lstStyle/>
          <a:p>
            <a:pPr eaLnBrk="1" hangingPunct="1">
              <a:defRPr/>
            </a:pPr>
            <a:r>
              <a:rPr lang="en-US" sz="4000"/>
              <a:t>National Health and </a:t>
            </a:r>
            <a:br>
              <a:rPr lang="en-US" sz="4000"/>
            </a:br>
            <a:r>
              <a:rPr lang="en-US" sz="4000"/>
              <a:t>Nutrition Survey Results</a:t>
            </a:r>
          </a:p>
        </p:txBody>
      </p:sp>
      <p:sp>
        <p:nvSpPr>
          <p:cNvPr id="60419" name="Rectangle 3">
            <a:extLst>
              <a:ext uri="{FF2B5EF4-FFF2-40B4-BE49-F238E27FC236}">
                <a16:creationId xmlns:a16="http://schemas.microsoft.com/office/drawing/2014/main" id="{3858068B-7CF0-65B5-DA6E-516161C35B34}"/>
              </a:ext>
            </a:extLst>
          </p:cNvPr>
          <p:cNvSpPr>
            <a:spLocks noGrp="1" noRot="1" noChangeArrowheads="1"/>
          </p:cNvSpPr>
          <p:nvPr>
            <p:ph type="body" idx="1"/>
          </p:nvPr>
        </p:nvSpPr>
        <p:spPr/>
        <p:txBody>
          <a:bodyPr/>
          <a:lstStyle/>
          <a:p>
            <a:pPr eaLnBrk="1" hangingPunct="1">
              <a:lnSpc>
                <a:spcPct val="90000"/>
              </a:lnSpc>
              <a:defRPr/>
            </a:pPr>
            <a:r>
              <a:rPr lang="en-US"/>
              <a:t>1971-2000 NHANES showed </a:t>
            </a:r>
            <a:r>
              <a:rPr lang="en-US" u="sng"/>
              <a:t>iodine levels declined 50% in the United States</a:t>
            </a:r>
          </a:p>
          <a:p>
            <a:pPr eaLnBrk="1" hangingPunct="1">
              <a:lnSpc>
                <a:spcPct val="90000"/>
              </a:lnSpc>
              <a:defRPr/>
            </a:pPr>
            <a:r>
              <a:rPr lang="en-US"/>
              <a:t>During this time, there was </a:t>
            </a:r>
            <a:r>
              <a:rPr lang="en-US" u="sng"/>
              <a:t>increased incidence</a:t>
            </a:r>
            <a:r>
              <a:rPr lang="en-US"/>
              <a:t> of:</a:t>
            </a:r>
          </a:p>
          <a:p>
            <a:pPr lvl="1" eaLnBrk="1" hangingPunct="1">
              <a:lnSpc>
                <a:spcPct val="90000"/>
              </a:lnSpc>
              <a:defRPr/>
            </a:pPr>
            <a:r>
              <a:rPr lang="en-US"/>
              <a:t>Thyroid illnesses (hypo, autoimmune)</a:t>
            </a:r>
          </a:p>
          <a:p>
            <a:pPr lvl="1" eaLnBrk="1" hangingPunct="1">
              <a:lnSpc>
                <a:spcPct val="90000"/>
              </a:lnSpc>
              <a:defRPr/>
            </a:pPr>
            <a:r>
              <a:rPr lang="en-US"/>
              <a:t>Cancer (thyroid, breast, prostate, endometrium, and ovaries</a:t>
            </a:r>
          </a:p>
          <a:p>
            <a:pPr eaLnBrk="1" hangingPunct="1">
              <a:lnSpc>
                <a:spcPct val="90000"/>
              </a:lnSpc>
              <a:defRPr/>
            </a:pPr>
            <a:r>
              <a:rPr lang="en-US" b="1" u="sng"/>
              <a:t>ALL</a:t>
            </a:r>
            <a:r>
              <a:rPr lang="en-US"/>
              <a:t> of the above conditions can be caused by iodine deficiency</a:t>
            </a:r>
          </a:p>
          <a:p>
            <a:pPr lvl="1" eaLnBrk="1" hangingPunct="1">
              <a:lnSpc>
                <a:spcPct val="90000"/>
              </a:lnSpc>
              <a:buFontTx/>
              <a:buNone/>
              <a:defRPr/>
            </a:pPr>
            <a:endParaRPr lang="en-US"/>
          </a:p>
        </p:txBody>
      </p:sp>
    </p:spTree>
  </p:cSld>
  <p:clrMapOvr>
    <a:masterClrMapping/>
  </p:clrMapOvr>
  <p:transition advClick="0" advTm="1200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CB63B1F9-0F91-B4B0-B6E2-6AA9D1806325}"/>
              </a:ext>
            </a:extLst>
          </p:cNvPr>
          <p:cNvSpPr>
            <a:spLocks noGrp="1" noRot="1" noChangeArrowheads="1"/>
          </p:cNvSpPr>
          <p:nvPr>
            <p:ph type="title"/>
          </p:nvPr>
        </p:nvSpPr>
        <p:spPr/>
        <p:txBody>
          <a:bodyPr/>
          <a:lstStyle/>
          <a:p>
            <a:pPr eaLnBrk="1" hangingPunct="1">
              <a:defRPr/>
            </a:pPr>
            <a:r>
              <a:rPr lang="en-US"/>
              <a:t>NHANES 1970 - 2000</a:t>
            </a:r>
            <a:br>
              <a:rPr lang="en-US"/>
            </a:br>
            <a:r>
              <a:rPr lang="en-US" sz="2000"/>
              <a:t>(National Health and Nutrition Examination Survey)</a:t>
            </a:r>
          </a:p>
        </p:txBody>
      </p:sp>
      <p:sp>
        <p:nvSpPr>
          <p:cNvPr id="61443" name="Rectangle 3">
            <a:extLst>
              <a:ext uri="{FF2B5EF4-FFF2-40B4-BE49-F238E27FC236}">
                <a16:creationId xmlns:a16="http://schemas.microsoft.com/office/drawing/2014/main" id="{9B2D17CA-A8CB-E927-5945-98E058E7A9B9}"/>
              </a:ext>
            </a:extLst>
          </p:cNvPr>
          <p:cNvSpPr>
            <a:spLocks noGrp="1" noRot="1" noChangeArrowheads="1"/>
          </p:cNvSpPr>
          <p:nvPr>
            <p:ph type="body" idx="1"/>
          </p:nvPr>
        </p:nvSpPr>
        <p:spPr>
          <a:xfrm>
            <a:off x="301625" y="1676400"/>
            <a:ext cx="8540750" cy="4953000"/>
          </a:xfrm>
        </p:spPr>
        <p:txBody>
          <a:bodyPr/>
          <a:lstStyle/>
          <a:p>
            <a:pPr eaLnBrk="1" hangingPunct="1">
              <a:defRPr/>
            </a:pPr>
            <a:r>
              <a:rPr lang="en-US"/>
              <a:t>The proportion of the U.S. population with moderate to severe iodine deficiency (&lt;50 ug/L in urine) has </a:t>
            </a:r>
            <a:r>
              <a:rPr lang="en-US" b="1" u="sng"/>
              <a:t>increased over 600% in the last 30 years</a:t>
            </a:r>
            <a:r>
              <a:rPr lang="en-US"/>
              <a:t>!</a:t>
            </a:r>
          </a:p>
          <a:p>
            <a:pPr eaLnBrk="1" hangingPunct="1">
              <a:defRPr/>
            </a:pPr>
            <a:r>
              <a:rPr lang="en-US"/>
              <a:t>NHANES 1970 –   2.6% </a:t>
            </a:r>
          </a:p>
          <a:p>
            <a:pPr eaLnBrk="1" hangingPunct="1">
              <a:defRPr/>
            </a:pPr>
            <a:r>
              <a:rPr lang="en-US"/>
              <a:t>NHANES 1990 – 11.7%</a:t>
            </a:r>
          </a:p>
          <a:p>
            <a:pPr eaLnBrk="1" hangingPunct="1">
              <a:defRPr/>
            </a:pPr>
            <a:r>
              <a:rPr lang="en-US"/>
              <a:t>NHANES 2000 – 16.8% of U.S. women of </a:t>
            </a:r>
            <a:r>
              <a:rPr lang="en-US" u="sng"/>
              <a:t>childbearing age</a:t>
            </a:r>
            <a:r>
              <a:rPr lang="en-US"/>
              <a:t> had urinary iodine concentrations &lt;50 ug/L.</a:t>
            </a:r>
          </a:p>
        </p:txBody>
      </p:sp>
    </p:spTree>
  </p:cSld>
  <p:clrMapOvr>
    <a:masterClrMapping/>
  </p:clrMapOvr>
  <p:transition advClick="0" advTm="1200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213838BE-FC20-173A-EE8D-58405DD4CAB8}"/>
              </a:ext>
            </a:extLst>
          </p:cNvPr>
          <p:cNvSpPr>
            <a:spLocks noGrp="1" noRot="1" noChangeArrowheads="1"/>
          </p:cNvSpPr>
          <p:nvPr>
            <p:ph type="title"/>
          </p:nvPr>
        </p:nvSpPr>
        <p:spPr/>
        <p:txBody>
          <a:bodyPr/>
          <a:lstStyle/>
          <a:p>
            <a:pPr eaLnBrk="1" hangingPunct="1">
              <a:defRPr/>
            </a:pPr>
            <a:r>
              <a:rPr lang="en-US"/>
              <a:t>Iodine and ADD</a:t>
            </a:r>
          </a:p>
        </p:txBody>
      </p:sp>
      <p:sp>
        <p:nvSpPr>
          <p:cNvPr id="63491" name="Rectangle 3">
            <a:extLst>
              <a:ext uri="{FF2B5EF4-FFF2-40B4-BE49-F238E27FC236}">
                <a16:creationId xmlns:a16="http://schemas.microsoft.com/office/drawing/2014/main" id="{5DA2734B-F3E5-BFEB-73B5-6A33EA6BC04E}"/>
              </a:ext>
            </a:extLst>
          </p:cNvPr>
          <p:cNvSpPr>
            <a:spLocks noGrp="1" noRot="1" noChangeArrowheads="1"/>
          </p:cNvSpPr>
          <p:nvPr>
            <p:ph type="body" idx="1"/>
          </p:nvPr>
        </p:nvSpPr>
        <p:spPr/>
        <p:txBody>
          <a:bodyPr/>
          <a:lstStyle/>
          <a:p>
            <a:pPr eaLnBrk="1" hangingPunct="1">
              <a:lnSpc>
                <a:spcPct val="90000"/>
              </a:lnSpc>
              <a:defRPr/>
            </a:pPr>
            <a:r>
              <a:rPr lang="en-US"/>
              <a:t>16 women living in an iodine-deficient area versus 11 women living in an iodine-sufficient area</a:t>
            </a:r>
          </a:p>
          <a:p>
            <a:pPr eaLnBrk="1" hangingPunct="1">
              <a:lnSpc>
                <a:spcPct val="90000"/>
              </a:lnSpc>
              <a:defRPr/>
            </a:pPr>
            <a:r>
              <a:rPr lang="en-US"/>
              <a:t>10 year follow-up of their children</a:t>
            </a:r>
          </a:p>
          <a:p>
            <a:pPr lvl="1" eaLnBrk="1" hangingPunct="1">
              <a:lnSpc>
                <a:spcPct val="90000"/>
              </a:lnSpc>
              <a:defRPr/>
            </a:pPr>
            <a:r>
              <a:rPr lang="en-US"/>
              <a:t>ADHD diagnosed in 11/16 in iodine-deficient area versus 0/11 in iodine-sufficient area</a:t>
            </a:r>
          </a:p>
          <a:p>
            <a:pPr lvl="1" eaLnBrk="1" hangingPunct="1">
              <a:lnSpc>
                <a:spcPct val="90000"/>
              </a:lnSpc>
              <a:defRPr/>
            </a:pPr>
            <a:r>
              <a:rPr lang="en-US"/>
              <a:t>IQ of children affected</a:t>
            </a:r>
          </a:p>
          <a:p>
            <a:pPr lvl="2" eaLnBrk="1" hangingPunct="1">
              <a:lnSpc>
                <a:spcPct val="90000"/>
              </a:lnSpc>
              <a:defRPr/>
            </a:pPr>
            <a:r>
              <a:rPr lang="en-US"/>
              <a:t>Average IQ 88 in iodine-deficient area</a:t>
            </a:r>
          </a:p>
          <a:p>
            <a:pPr lvl="2" eaLnBrk="1" hangingPunct="1">
              <a:lnSpc>
                <a:spcPct val="90000"/>
              </a:lnSpc>
              <a:defRPr/>
            </a:pPr>
            <a:r>
              <a:rPr lang="en-US"/>
              <a:t>Average IQ 99 in iodine-sufficient area</a:t>
            </a:r>
          </a:p>
          <a:p>
            <a:pPr lvl="1" eaLnBrk="1" hangingPunct="1">
              <a:lnSpc>
                <a:spcPct val="90000"/>
              </a:lnSpc>
              <a:defRPr/>
            </a:pPr>
            <a:endParaRPr lang="en-US"/>
          </a:p>
        </p:txBody>
      </p:sp>
    </p:spTree>
  </p:cSld>
  <p:clrMapOvr>
    <a:masterClrMapping/>
  </p:clrMapOvr>
  <p:transition advClick="0" advTm="1200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63F5053B-AF9F-9CC3-0A0B-081AE8C185D4}"/>
              </a:ext>
            </a:extLst>
          </p:cNvPr>
          <p:cNvSpPr>
            <a:spLocks noGrp="1" noRot="1" noChangeArrowheads="1"/>
          </p:cNvSpPr>
          <p:nvPr>
            <p:ph type="title"/>
          </p:nvPr>
        </p:nvSpPr>
        <p:spPr/>
        <p:txBody>
          <a:bodyPr/>
          <a:lstStyle/>
          <a:p>
            <a:pPr eaLnBrk="1" hangingPunct="1">
              <a:defRPr/>
            </a:pPr>
            <a:r>
              <a:rPr lang="en-US"/>
              <a:t>Iodine &amp; Prenatal Vitamins</a:t>
            </a:r>
          </a:p>
        </p:txBody>
      </p:sp>
      <p:sp>
        <p:nvSpPr>
          <p:cNvPr id="65539" name="Rectangle 3">
            <a:extLst>
              <a:ext uri="{FF2B5EF4-FFF2-40B4-BE49-F238E27FC236}">
                <a16:creationId xmlns:a16="http://schemas.microsoft.com/office/drawing/2014/main" id="{AFA8A8AF-7EEE-F22D-7DD3-A0F8870836BA}"/>
              </a:ext>
            </a:extLst>
          </p:cNvPr>
          <p:cNvSpPr>
            <a:spLocks noGrp="1" noRot="1" noChangeArrowheads="1"/>
          </p:cNvSpPr>
          <p:nvPr>
            <p:ph type="body" idx="1"/>
          </p:nvPr>
        </p:nvSpPr>
        <p:spPr/>
        <p:txBody>
          <a:bodyPr/>
          <a:lstStyle/>
          <a:p>
            <a:pPr eaLnBrk="1" hangingPunct="1">
              <a:defRPr/>
            </a:pPr>
            <a:r>
              <a:rPr lang="en-US"/>
              <a:t>Only 35% of prescription prenatal vitamins contain iodine</a:t>
            </a:r>
          </a:p>
          <a:p>
            <a:pPr eaLnBrk="1" hangingPunct="1">
              <a:defRPr/>
            </a:pPr>
            <a:r>
              <a:rPr lang="en-US"/>
              <a:t>Of the prenatal vitamins that do contain iodine, only 15% have more than 150 mcg/day</a:t>
            </a:r>
          </a:p>
          <a:p>
            <a:pPr eaLnBrk="1" hangingPunct="1">
              <a:defRPr/>
            </a:pPr>
            <a:r>
              <a:rPr lang="en-US" b="1" u="sng"/>
              <a:t>This is a public health disaster that is unparalled!</a:t>
            </a:r>
          </a:p>
        </p:txBody>
      </p:sp>
    </p:spTree>
  </p:cSld>
  <p:clrMapOvr>
    <a:masterClrMapping/>
  </p:clrMapOvr>
  <p:transition advClick="0" advTm="1200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a:extLst>
              <a:ext uri="{FF2B5EF4-FFF2-40B4-BE49-F238E27FC236}">
                <a16:creationId xmlns:a16="http://schemas.microsoft.com/office/drawing/2014/main" id="{773FF61E-75CC-B598-95E5-1D7A2122DCC9}"/>
              </a:ext>
            </a:extLst>
          </p:cNvPr>
          <p:cNvSpPr>
            <a:spLocks noGrp="1" noRot="1" noChangeArrowheads="1"/>
          </p:cNvSpPr>
          <p:nvPr>
            <p:ph type="title"/>
          </p:nvPr>
        </p:nvSpPr>
        <p:spPr/>
        <p:txBody>
          <a:bodyPr/>
          <a:lstStyle/>
          <a:p>
            <a:pPr eaLnBrk="1" hangingPunct="1">
              <a:defRPr/>
            </a:pPr>
            <a:r>
              <a:rPr lang="en-US"/>
              <a:t>Women of Child-bearing Age</a:t>
            </a:r>
          </a:p>
        </p:txBody>
      </p:sp>
      <p:sp>
        <p:nvSpPr>
          <p:cNvPr id="215043" name="Rectangle 3">
            <a:extLst>
              <a:ext uri="{FF2B5EF4-FFF2-40B4-BE49-F238E27FC236}">
                <a16:creationId xmlns:a16="http://schemas.microsoft.com/office/drawing/2014/main" id="{39E9A124-9824-A71E-AA95-F6DFA067C78E}"/>
              </a:ext>
            </a:extLst>
          </p:cNvPr>
          <p:cNvSpPr>
            <a:spLocks noGrp="1" noRot="1" noChangeArrowheads="1"/>
          </p:cNvSpPr>
          <p:nvPr>
            <p:ph type="body" idx="1"/>
          </p:nvPr>
        </p:nvSpPr>
        <p:spPr/>
        <p:txBody>
          <a:bodyPr/>
          <a:lstStyle/>
          <a:p>
            <a:pPr eaLnBrk="1" hangingPunct="1">
              <a:lnSpc>
                <a:spcPct val="90000"/>
              </a:lnSpc>
              <a:defRPr/>
            </a:pPr>
            <a:r>
              <a:rPr lang="en-US"/>
              <a:t>As with any medication, it is not recommended that you begin taking Iodoral if you are already pregnant or nursing.   </a:t>
            </a:r>
          </a:p>
          <a:p>
            <a:pPr eaLnBrk="1" hangingPunct="1">
              <a:lnSpc>
                <a:spcPct val="90000"/>
              </a:lnSpc>
              <a:defRPr/>
            </a:pPr>
            <a:r>
              <a:rPr lang="en-US"/>
              <a:t>Babies who are not accustomed to the “taste” of iodine in their milk may refuse to nurse.</a:t>
            </a:r>
          </a:p>
          <a:p>
            <a:pPr eaLnBrk="1" hangingPunct="1">
              <a:lnSpc>
                <a:spcPct val="90000"/>
              </a:lnSpc>
              <a:defRPr/>
            </a:pPr>
            <a:r>
              <a:rPr lang="en-US"/>
              <a:t>It is best to begin iodine supplementation </a:t>
            </a:r>
            <a:r>
              <a:rPr lang="en-US" b="1" u="sng"/>
              <a:t>BEFORE</a:t>
            </a:r>
            <a:r>
              <a:rPr lang="en-US"/>
              <a:t> you get pregnant, and continue at least until the child is weaned.  </a:t>
            </a:r>
          </a:p>
        </p:txBody>
      </p:sp>
    </p:spTree>
  </p:cSld>
  <p:clrMapOvr>
    <a:masterClrMapping/>
  </p:clrMapOvr>
  <p:transition advClick="0" advTm="1200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2A282BB0-1B9A-F2F7-3FA0-91FC9B05E7F3}"/>
              </a:ext>
            </a:extLst>
          </p:cNvPr>
          <p:cNvSpPr>
            <a:spLocks noGrp="1" noRot="1" noChangeArrowheads="1"/>
          </p:cNvSpPr>
          <p:nvPr>
            <p:ph type="title"/>
          </p:nvPr>
        </p:nvSpPr>
        <p:spPr/>
        <p:txBody>
          <a:bodyPr/>
          <a:lstStyle/>
          <a:p>
            <a:pPr eaLnBrk="1" hangingPunct="1">
              <a:defRPr/>
            </a:pPr>
            <a:r>
              <a:rPr lang="en-US"/>
              <a:t>Iodine and Cholesterol</a:t>
            </a:r>
          </a:p>
        </p:txBody>
      </p:sp>
      <p:sp>
        <p:nvSpPr>
          <p:cNvPr id="64515" name="Rectangle 3">
            <a:extLst>
              <a:ext uri="{FF2B5EF4-FFF2-40B4-BE49-F238E27FC236}">
                <a16:creationId xmlns:a16="http://schemas.microsoft.com/office/drawing/2014/main" id="{A8DAAAF4-DDA3-F9A3-2588-3CC1DE8CAFBC}"/>
              </a:ext>
            </a:extLst>
          </p:cNvPr>
          <p:cNvSpPr>
            <a:spLocks noGrp="1" noRot="1" noChangeArrowheads="1"/>
          </p:cNvSpPr>
          <p:nvPr>
            <p:ph type="body" idx="1"/>
          </p:nvPr>
        </p:nvSpPr>
        <p:spPr/>
        <p:txBody>
          <a:bodyPr/>
          <a:lstStyle/>
          <a:p>
            <a:pPr eaLnBrk="1" hangingPunct="1">
              <a:defRPr/>
            </a:pPr>
            <a:r>
              <a:rPr lang="en-US"/>
              <a:t>In 1918, researchers demonstrated that feeding iodine to rabbits could prevent the deposition of cholesterol in arteries of rabbits that were fed cholesterol.</a:t>
            </a:r>
          </a:p>
          <a:p>
            <a:pPr eaLnBrk="1" hangingPunct="1">
              <a:defRPr/>
            </a:pPr>
            <a:r>
              <a:rPr lang="en-US"/>
              <a:t>These studies were reproduced and similar results were reported in the literature at least four times.  </a:t>
            </a:r>
          </a:p>
          <a:p>
            <a:pPr eaLnBrk="1" hangingPunct="1">
              <a:defRPr/>
            </a:pPr>
            <a:r>
              <a:rPr lang="en-US"/>
              <a:t>This information has been </a:t>
            </a:r>
            <a:r>
              <a:rPr lang="en-US" b="1" u="sng"/>
              <a:t>IGNORED!</a:t>
            </a:r>
          </a:p>
        </p:txBody>
      </p:sp>
    </p:spTree>
  </p:cSld>
  <p:clrMapOvr>
    <a:masterClrMapping/>
  </p:clrMapOvr>
  <p:transition advClick="0" advTm="1200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D870B0F3-D2F5-F978-B2AB-F4288AF1378E}"/>
              </a:ext>
            </a:extLst>
          </p:cNvPr>
          <p:cNvSpPr>
            <a:spLocks noGrp="1" noRot="1" noChangeArrowheads="1"/>
          </p:cNvSpPr>
          <p:nvPr>
            <p:ph type="title"/>
          </p:nvPr>
        </p:nvSpPr>
        <p:spPr>
          <a:xfrm>
            <a:off x="301625" y="228600"/>
            <a:ext cx="8510588" cy="838200"/>
          </a:xfrm>
        </p:spPr>
        <p:txBody>
          <a:bodyPr/>
          <a:lstStyle/>
          <a:p>
            <a:pPr eaLnBrk="1" hangingPunct="1">
              <a:defRPr/>
            </a:pPr>
            <a:r>
              <a:rPr lang="en-US"/>
              <a:t>Why is Iodine So Beneficial?</a:t>
            </a:r>
          </a:p>
        </p:txBody>
      </p:sp>
      <p:sp>
        <p:nvSpPr>
          <p:cNvPr id="62467" name="Rectangle 3">
            <a:extLst>
              <a:ext uri="{FF2B5EF4-FFF2-40B4-BE49-F238E27FC236}">
                <a16:creationId xmlns:a16="http://schemas.microsoft.com/office/drawing/2014/main" id="{3150AD0B-361F-C567-BC0A-2062206F2512}"/>
              </a:ext>
            </a:extLst>
          </p:cNvPr>
          <p:cNvSpPr>
            <a:spLocks noGrp="1" noRot="1" noChangeArrowheads="1"/>
          </p:cNvSpPr>
          <p:nvPr>
            <p:ph type="body" idx="1"/>
          </p:nvPr>
        </p:nvSpPr>
        <p:spPr>
          <a:xfrm>
            <a:off x="301625" y="1295400"/>
            <a:ext cx="8540750" cy="5257800"/>
          </a:xfrm>
        </p:spPr>
        <p:txBody>
          <a:bodyPr/>
          <a:lstStyle/>
          <a:p>
            <a:pPr eaLnBrk="1" hangingPunct="1">
              <a:defRPr/>
            </a:pPr>
            <a:r>
              <a:rPr lang="en-US"/>
              <a:t>Elevates pH (Iodine is an alkalinizing agent)</a:t>
            </a:r>
          </a:p>
          <a:p>
            <a:pPr eaLnBrk="1" hangingPunct="1">
              <a:defRPr/>
            </a:pPr>
            <a:r>
              <a:rPr lang="en-US"/>
              <a:t>Necessary for the production of thyroid hormones</a:t>
            </a:r>
          </a:p>
          <a:p>
            <a:pPr eaLnBrk="1" hangingPunct="1">
              <a:defRPr/>
            </a:pPr>
            <a:r>
              <a:rPr lang="en-US"/>
              <a:t>Necessary for the production of </a:t>
            </a:r>
            <a:r>
              <a:rPr lang="en-US" u="sng"/>
              <a:t>all</a:t>
            </a:r>
            <a:r>
              <a:rPr lang="en-US"/>
              <a:t> the hormones of the body (adrenals, ovaries, testicles, etc.)</a:t>
            </a:r>
          </a:p>
          <a:p>
            <a:pPr eaLnBrk="1" hangingPunct="1">
              <a:defRPr/>
            </a:pPr>
            <a:r>
              <a:rPr lang="en-US"/>
              <a:t>Responsible for the formation of the normal architecture of the glandular tissue, e.g. breast, thyroid, ovary, &amp; prostate</a:t>
            </a:r>
          </a:p>
        </p:txBody>
      </p:sp>
    </p:spTree>
  </p:cSld>
  <p:clrMapOvr>
    <a:masterClrMapping/>
  </p:clrMapOvr>
  <p:transition advClick="0" advTm="1200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a:extLst>
              <a:ext uri="{FF2B5EF4-FFF2-40B4-BE49-F238E27FC236}">
                <a16:creationId xmlns:a16="http://schemas.microsoft.com/office/drawing/2014/main" id="{552B76C9-4484-6D05-09AE-625C0378C68C}"/>
              </a:ext>
            </a:extLst>
          </p:cNvPr>
          <p:cNvSpPr>
            <a:spLocks noGrp="1" noRot="1" noChangeArrowheads="1"/>
          </p:cNvSpPr>
          <p:nvPr>
            <p:ph type="title"/>
          </p:nvPr>
        </p:nvSpPr>
        <p:spPr>
          <a:xfrm>
            <a:off x="304800" y="685800"/>
            <a:ext cx="8510588" cy="2438400"/>
          </a:xfrm>
        </p:spPr>
        <p:txBody>
          <a:bodyPr/>
          <a:lstStyle/>
          <a:p>
            <a:pPr eaLnBrk="1" hangingPunct="1">
              <a:defRPr/>
            </a:pPr>
            <a:r>
              <a:rPr lang="en-US" sz="4800"/>
              <a:t>Iodine Medical Conference:  </a:t>
            </a:r>
            <a:br>
              <a:rPr lang="en-US" sz="4800"/>
            </a:br>
            <a:r>
              <a:rPr lang="en-US" sz="4800"/>
              <a:t>Oct. 4-6, 2007</a:t>
            </a:r>
            <a:br>
              <a:rPr lang="en-US" sz="4800"/>
            </a:br>
            <a:r>
              <a:rPr lang="en-US" sz="4800"/>
              <a:t>Coronado, California</a:t>
            </a:r>
          </a:p>
        </p:txBody>
      </p:sp>
      <p:sp>
        <p:nvSpPr>
          <p:cNvPr id="168963" name="Rectangle 3">
            <a:extLst>
              <a:ext uri="{FF2B5EF4-FFF2-40B4-BE49-F238E27FC236}">
                <a16:creationId xmlns:a16="http://schemas.microsoft.com/office/drawing/2014/main" id="{4817A0FE-8778-6FB7-49A0-B07CF48D2922}"/>
              </a:ext>
            </a:extLst>
          </p:cNvPr>
          <p:cNvSpPr>
            <a:spLocks noGrp="1" noRot="1" noChangeArrowheads="1"/>
          </p:cNvSpPr>
          <p:nvPr>
            <p:ph type="body" idx="1"/>
          </p:nvPr>
        </p:nvSpPr>
        <p:spPr>
          <a:xfrm>
            <a:off x="301625" y="2819400"/>
            <a:ext cx="8540750" cy="3279775"/>
          </a:xfrm>
        </p:spPr>
        <p:txBody>
          <a:bodyPr/>
          <a:lstStyle/>
          <a:p>
            <a:pPr algn="ctr" eaLnBrk="1" hangingPunct="1">
              <a:lnSpc>
                <a:spcPct val="80000"/>
              </a:lnSpc>
              <a:buFont typeface="Wingdings" panose="05000000000000000000" pitchFamily="2" charset="2"/>
              <a:buNone/>
              <a:defRPr/>
            </a:pPr>
            <a:endParaRPr lang="en-US" sz="4000"/>
          </a:p>
          <a:p>
            <a:pPr algn="ctr" eaLnBrk="1" hangingPunct="1">
              <a:lnSpc>
                <a:spcPct val="80000"/>
              </a:lnSpc>
              <a:buFont typeface="Wingdings" panose="05000000000000000000" pitchFamily="2" charset="2"/>
              <a:buNone/>
              <a:defRPr/>
            </a:pPr>
            <a:r>
              <a:rPr lang="en-US" sz="4400"/>
              <a:t>“The Safe and Effective</a:t>
            </a:r>
          </a:p>
          <a:p>
            <a:pPr algn="ctr" eaLnBrk="1" hangingPunct="1">
              <a:lnSpc>
                <a:spcPct val="80000"/>
              </a:lnSpc>
              <a:buFont typeface="Wingdings" panose="05000000000000000000" pitchFamily="2" charset="2"/>
              <a:buNone/>
              <a:defRPr/>
            </a:pPr>
            <a:r>
              <a:rPr lang="en-US" sz="4400"/>
              <a:t>Implementation of</a:t>
            </a:r>
          </a:p>
          <a:p>
            <a:pPr algn="ctr" eaLnBrk="1" hangingPunct="1">
              <a:lnSpc>
                <a:spcPct val="80000"/>
              </a:lnSpc>
              <a:buFont typeface="Wingdings" panose="05000000000000000000" pitchFamily="2" charset="2"/>
              <a:buNone/>
              <a:defRPr/>
            </a:pPr>
            <a:r>
              <a:rPr lang="en-US" sz="4400"/>
              <a:t>Ortho-iodo-supplementation</a:t>
            </a:r>
          </a:p>
          <a:p>
            <a:pPr algn="ctr" eaLnBrk="1" hangingPunct="1">
              <a:lnSpc>
                <a:spcPct val="80000"/>
              </a:lnSpc>
              <a:buFont typeface="Wingdings" panose="05000000000000000000" pitchFamily="2" charset="2"/>
              <a:buNone/>
              <a:defRPr/>
            </a:pPr>
            <a:r>
              <a:rPr lang="en-US" sz="4400"/>
              <a:t>In Medical Practice”</a:t>
            </a:r>
          </a:p>
        </p:txBody>
      </p:sp>
    </p:spTree>
  </p:cSld>
  <p:clrMapOvr>
    <a:masterClrMapping/>
  </p:clrMapOvr>
  <p:transition advClick="0" advTm="12000"/>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D4149DA6-45ED-28BF-D3FF-B39FDC883741}"/>
              </a:ext>
            </a:extLst>
          </p:cNvPr>
          <p:cNvSpPr>
            <a:spLocks noGrp="1" noRot="1" noChangeArrowheads="1"/>
          </p:cNvSpPr>
          <p:nvPr>
            <p:ph type="title"/>
          </p:nvPr>
        </p:nvSpPr>
        <p:spPr/>
        <p:txBody>
          <a:bodyPr/>
          <a:lstStyle/>
          <a:p>
            <a:pPr eaLnBrk="1" hangingPunct="1">
              <a:defRPr/>
            </a:pPr>
            <a:r>
              <a:rPr lang="en-US"/>
              <a:t>Iodine’s Therapeutic Actions</a:t>
            </a:r>
          </a:p>
        </p:txBody>
      </p:sp>
      <p:sp>
        <p:nvSpPr>
          <p:cNvPr id="66563" name="Rectangle 3">
            <a:extLst>
              <a:ext uri="{FF2B5EF4-FFF2-40B4-BE49-F238E27FC236}">
                <a16:creationId xmlns:a16="http://schemas.microsoft.com/office/drawing/2014/main" id="{2E13AF67-F432-0EFD-F6C5-02BA3C74EC90}"/>
              </a:ext>
            </a:extLst>
          </p:cNvPr>
          <p:cNvSpPr>
            <a:spLocks noGrp="1" noRot="1" noChangeArrowheads="1"/>
          </p:cNvSpPr>
          <p:nvPr>
            <p:ph type="body" idx="1"/>
          </p:nvPr>
        </p:nvSpPr>
        <p:spPr/>
        <p:txBody>
          <a:bodyPr/>
          <a:lstStyle/>
          <a:p>
            <a:pPr eaLnBrk="1" hangingPunct="1">
              <a:lnSpc>
                <a:spcPct val="90000"/>
              </a:lnSpc>
              <a:defRPr/>
            </a:pPr>
            <a:r>
              <a:rPr lang="en-US"/>
              <a:t>Alkalinizing agent</a:t>
            </a:r>
          </a:p>
          <a:p>
            <a:pPr eaLnBrk="1" hangingPunct="1">
              <a:lnSpc>
                <a:spcPct val="90000"/>
              </a:lnSpc>
              <a:defRPr/>
            </a:pPr>
            <a:r>
              <a:rPr lang="en-US"/>
              <a:t>Antibacterial</a:t>
            </a:r>
          </a:p>
          <a:p>
            <a:pPr eaLnBrk="1" hangingPunct="1">
              <a:lnSpc>
                <a:spcPct val="90000"/>
              </a:lnSpc>
              <a:defRPr/>
            </a:pPr>
            <a:r>
              <a:rPr lang="en-US"/>
              <a:t>Anticancer</a:t>
            </a:r>
          </a:p>
          <a:p>
            <a:pPr eaLnBrk="1" hangingPunct="1">
              <a:lnSpc>
                <a:spcPct val="90000"/>
              </a:lnSpc>
              <a:defRPr/>
            </a:pPr>
            <a:r>
              <a:rPr lang="en-US"/>
              <a:t>Antiparasitic</a:t>
            </a:r>
          </a:p>
          <a:p>
            <a:pPr eaLnBrk="1" hangingPunct="1">
              <a:lnSpc>
                <a:spcPct val="90000"/>
              </a:lnSpc>
              <a:defRPr/>
            </a:pPr>
            <a:r>
              <a:rPr lang="en-US"/>
              <a:t>Antifungal</a:t>
            </a:r>
          </a:p>
          <a:p>
            <a:pPr eaLnBrk="1" hangingPunct="1">
              <a:lnSpc>
                <a:spcPct val="90000"/>
              </a:lnSpc>
              <a:defRPr/>
            </a:pPr>
            <a:r>
              <a:rPr lang="en-US"/>
              <a:t>Antiviral</a:t>
            </a:r>
          </a:p>
          <a:p>
            <a:pPr eaLnBrk="1" hangingPunct="1">
              <a:lnSpc>
                <a:spcPct val="90000"/>
              </a:lnSpc>
              <a:defRPr/>
            </a:pPr>
            <a:r>
              <a:rPr lang="en-US"/>
              <a:t>Detoxifying agent</a:t>
            </a:r>
          </a:p>
          <a:p>
            <a:pPr eaLnBrk="1" hangingPunct="1">
              <a:lnSpc>
                <a:spcPct val="90000"/>
              </a:lnSpc>
              <a:defRPr/>
            </a:pPr>
            <a:r>
              <a:rPr lang="en-US"/>
              <a:t>Mucolytic agent (like Guaifenesin)</a:t>
            </a:r>
          </a:p>
        </p:txBody>
      </p:sp>
    </p:spTree>
  </p:cSld>
  <p:clrMapOvr>
    <a:masterClrMapping/>
  </p:clrMapOvr>
  <p:transition advClick="0" advTm="12000"/>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36E43E28-A189-1FFF-2747-306D6C1B29C2}"/>
              </a:ext>
            </a:extLst>
          </p:cNvPr>
          <p:cNvSpPr>
            <a:spLocks noGrp="1" noRot="1" noChangeArrowheads="1"/>
          </p:cNvSpPr>
          <p:nvPr>
            <p:ph type="title"/>
          </p:nvPr>
        </p:nvSpPr>
        <p:spPr/>
        <p:txBody>
          <a:bodyPr/>
          <a:lstStyle/>
          <a:p>
            <a:pPr eaLnBrk="1" hangingPunct="1">
              <a:defRPr/>
            </a:pPr>
            <a:r>
              <a:rPr lang="en-US"/>
              <a:t>Conditions Treated With Iodine</a:t>
            </a:r>
          </a:p>
        </p:txBody>
      </p:sp>
      <p:sp>
        <p:nvSpPr>
          <p:cNvPr id="67587" name="Rectangle 3">
            <a:extLst>
              <a:ext uri="{FF2B5EF4-FFF2-40B4-BE49-F238E27FC236}">
                <a16:creationId xmlns:a16="http://schemas.microsoft.com/office/drawing/2014/main" id="{D8FE6FD6-74E9-6D51-16F6-2EE8C440137E}"/>
              </a:ext>
            </a:extLst>
          </p:cNvPr>
          <p:cNvSpPr>
            <a:spLocks noGrp="1" noRot="1" noChangeArrowheads="1"/>
          </p:cNvSpPr>
          <p:nvPr>
            <p:ph type="body" sz="half" idx="1"/>
          </p:nvPr>
        </p:nvSpPr>
        <p:spPr/>
        <p:txBody>
          <a:bodyPr/>
          <a:lstStyle/>
          <a:p>
            <a:pPr eaLnBrk="1" hangingPunct="1">
              <a:defRPr/>
            </a:pPr>
            <a:r>
              <a:rPr lang="en-US" sz="2400"/>
              <a:t>ADD/ADHD</a:t>
            </a:r>
          </a:p>
          <a:p>
            <a:pPr eaLnBrk="1" hangingPunct="1">
              <a:defRPr/>
            </a:pPr>
            <a:r>
              <a:rPr lang="en-US" sz="2400"/>
              <a:t>Asthma</a:t>
            </a:r>
          </a:p>
          <a:p>
            <a:pPr eaLnBrk="1" hangingPunct="1">
              <a:defRPr/>
            </a:pPr>
            <a:r>
              <a:rPr lang="en-US" sz="2400"/>
              <a:t>Atherosclerosis</a:t>
            </a:r>
          </a:p>
          <a:p>
            <a:pPr eaLnBrk="1" hangingPunct="1">
              <a:defRPr/>
            </a:pPr>
            <a:r>
              <a:rPr lang="en-US" sz="2400"/>
              <a:t>Fibrocystic Breast Disease</a:t>
            </a:r>
          </a:p>
          <a:p>
            <a:pPr eaLnBrk="1" hangingPunct="1">
              <a:defRPr/>
            </a:pPr>
            <a:r>
              <a:rPr lang="en-US" sz="2400"/>
              <a:t>Cancer</a:t>
            </a:r>
          </a:p>
          <a:p>
            <a:pPr eaLnBrk="1" hangingPunct="1">
              <a:defRPr/>
            </a:pPr>
            <a:r>
              <a:rPr lang="en-US" sz="2400"/>
              <a:t>COPD</a:t>
            </a:r>
          </a:p>
          <a:p>
            <a:pPr eaLnBrk="1" hangingPunct="1">
              <a:defRPr/>
            </a:pPr>
            <a:r>
              <a:rPr lang="en-US" sz="2400"/>
              <a:t>Diabetes</a:t>
            </a:r>
          </a:p>
          <a:p>
            <a:pPr eaLnBrk="1" hangingPunct="1">
              <a:defRPr/>
            </a:pPr>
            <a:r>
              <a:rPr lang="en-US" sz="2400"/>
              <a:t>Excess Mucus Production</a:t>
            </a:r>
          </a:p>
          <a:p>
            <a:pPr eaLnBrk="1" hangingPunct="1">
              <a:defRPr/>
            </a:pPr>
            <a:r>
              <a:rPr lang="en-US" sz="2400"/>
              <a:t>Hemorrhoids</a:t>
            </a:r>
          </a:p>
          <a:p>
            <a:pPr eaLnBrk="1" hangingPunct="1">
              <a:defRPr/>
            </a:pPr>
            <a:endParaRPr lang="en-US" sz="2400"/>
          </a:p>
          <a:p>
            <a:pPr eaLnBrk="1" hangingPunct="1">
              <a:buFont typeface="Wingdings" panose="05000000000000000000" pitchFamily="2" charset="2"/>
              <a:buNone/>
              <a:defRPr/>
            </a:pPr>
            <a:endParaRPr lang="en-US" sz="2400"/>
          </a:p>
          <a:p>
            <a:pPr eaLnBrk="1" hangingPunct="1">
              <a:buFont typeface="Wingdings" panose="05000000000000000000" pitchFamily="2" charset="2"/>
              <a:buNone/>
              <a:defRPr/>
            </a:pPr>
            <a:endParaRPr lang="en-US" sz="2400"/>
          </a:p>
        </p:txBody>
      </p:sp>
      <p:sp>
        <p:nvSpPr>
          <p:cNvPr id="67588" name="Rectangle 4">
            <a:extLst>
              <a:ext uri="{FF2B5EF4-FFF2-40B4-BE49-F238E27FC236}">
                <a16:creationId xmlns:a16="http://schemas.microsoft.com/office/drawing/2014/main" id="{BA7E0866-E06A-1349-F3ED-5163D56B8AC2}"/>
              </a:ext>
            </a:extLst>
          </p:cNvPr>
          <p:cNvSpPr>
            <a:spLocks noGrp="1" noRot="1" noChangeArrowheads="1"/>
          </p:cNvSpPr>
          <p:nvPr>
            <p:ph type="body" sz="half" idx="2"/>
          </p:nvPr>
        </p:nvSpPr>
        <p:spPr/>
        <p:txBody>
          <a:bodyPr/>
          <a:lstStyle/>
          <a:p>
            <a:pPr eaLnBrk="1" hangingPunct="1">
              <a:defRPr/>
            </a:pPr>
            <a:r>
              <a:rPr lang="en-US" sz="2400"/>
              <a:t>Headaches</a:t>
            </a:r>
          </a:p>
          <a:p>
            <a:pPr eaLnBrk="1" hangingPunct="1">
              <a:defRPr/>
            </a:pPr>
            <a:r>
              <a:rPr lang="en-US" sz="2400"/>
              <a:t>Hypertension Infections</a:t>
            </a:r>
          </a:p>
          <a:p>
            <a:pPr eaLnBrk="1" hangingPunct="1">
              <a:defRPr/>
            </a:pPr>
            <a:r>
              <a:rPr lang="en-US" sz="2400"/>
              <a:t>Keloids</a:t>
            </a:r>
          </a:p>
          <a:p>
            <a:pPr eaLnBrk="1" hangingPunct="1">
              <a:defRPr/>
            </a:pPr>
            <a:r>
              <a:rPr lang="en-US" sz="2400"/>
              <a:t>Liver Diseases</a:t>
            </a:r>
          </a:p>
          <a:p>
            <a:pPr eaLnBrk="1" hangingPunct="1">
              <a:defRPr/>
            </a:pPr>
            <a:r>
              <a:rPr lang="en-US" sz="2400"/>
              <a:t>Ovarian Cysts (PCOS)</a:t>
            </a:r>
          </a:p>
          <a:p>
            <a:pPr eaLnBrk="1" hangingPunct="1">
              <a:defRPr/>
            </a:pPr>
            <a:r>
              <a:rPr lang="en-US" sz="2400"/>
              <a:t>Parotid Duct Stones</a:t>
            </a:r>
          </a:p>
          <a:p>
            <a:pPr eaLnBrk="1" hangingPunct="1">
              <a:defRPr/>
            </a:pPr>
            <a:r>
              <a:rPr lang="en-US" sz="2400"/>
              <a:t>Sebaceous Cysts (Acne)</a:t>
            </a:r>
          </a:p>
          <a:p>
            <a:pPr eaLnBrk="1" hangingPunct="1">
              <a:defRPr/>
            </a:pPr>
            <a:r>
              <a:rPr lang="en-US" sz="2400"/>
              <a:t>Thyroid Disorders (hypo, autoimmune, and cancer)</a:t>
            </a:r>
          </a:p>
          <a:p>
            <a:pPr eaLnBrk="1" hangingPunct="1">
              <a:buFont typeface="Wingdings" panose="05000000000000000000" pitchFamily="2" charset="2"/>
              <a:buNone/>
              <a:defRPr/>
            </a:pPr>
            <a:endParaRPr lang="en-US" sz="2400"/>
          </a:p>
        </p:txBody>
      </p:sp>
    </p:spTree>
  </p:cSld>
  <p:clrMapOvr>
    <a:masterClrMapping/>
  </p:clrMapOvr>
  <p:transition advClick="0" advTm="12000"/>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5433B9AF-FFF3-272D-8B97-73C6BB5E5077}"/>
              </a:ext>
            </a:extLst>
          </p:cNvPr>
          <p:cNvSpPr>
            <a:spLocks noGrp="1" noRot="1" noChangeArrowheads="1"/>
          </p:cNvSpPr>
          <p:nvPr>
            <p:ph type="title"/>
          </p:nvPr>
        </p:nvSpPr>
        <p:spPr/>
        <p:txBody>
          <a:bodyPr/>
          <a:lstStyle/>
          <a:p>
            <a:pPr eaLnBrk="1" hangingPunct="1">
              <a:defRPr/>
            </a:pPr>
            <a:r>
              <a:rPr lang="en-US"/>
              <a:t>How Do You Ingest Iodine?</a:t>
            </a:r>
          </a:p>
        </p:txBody>
      </p:sp>
      <p:sp>
        <p:nvSpPr>
          <p:cNvPr id="70659" name="Rectangle 3">
            <a:extLst>
              <a:ext uri="{FF2B5EF4-FFF2-40B4-BE49-F238E27FC236}">
                <a16:creationId xmlns:a16="http://schemas.microsoft.com/office/drawing/2014/main" id="{9C018EB9-E35F-1A11-DEBA-76EDDF90AA0C}"/>
              </a:ext>
            </a:extLst>
          </p:cNvPr>
          <p:cNvSpPr>
            <a:spLocks noGrp="1" noRot="1" noChangeArrowheads="1"/>
          </p:cNvSpPr>
          <p:nvPr>
            <p:ph type="body" idx="1"/>
          </p:nvPr>
        </p:nvSpPr>
        <p:spPr/>
        <p:txBody>
          <a:bodyPr/>
          <a:lstStyle/>
          <a:p>
            <a:pPr eaLnBrk="1" hangingPunct="1">
              <a:defRPr/>
            </a:pPr>
            <a:r>
              <a:rPr lang="en-US" sz="2800"/>
              <a:t>Trace element; not common in most foods</a:t>
            </a:r>
          </a:p>
          <a:p>
            <a:pPr eaLnBrk="1" hangingPunct="1">
              <a:defRPr/>
            </a:pPr>
            <a:r>
              <a:rPr lang="en-US" sz="2800"/>
              <a:t>Ocean foods</a:t>
            </a:r>
          </a:p>
          <a:p>
            <a:pPr lvl="1" eaLnBrk="1" hangingPunct="1">
              <a:defRPr/>
            </a:pPr>
            <a:r>
              <a:rPr lang="en-US" sz="2400"/>
              <a:t>Cod, bass, haddock, perch</a:t>
            </a:r>
          </a:p>
          <a:p>
            <a:pPr lvl="1" eaLnBrk="1" hangingPunct="1">
              <a:defRPr/>
            </a:pPr>
            <a:r>
              <a:rPr lang="en-US" sz="2400"/>
              <a:t>Sea vegetables such as seaweed</a:t>
            </a:r>
          </a:p>
          <a:p>
            <a:pPr eaLnBrk="1" hangingPunct="1">
              <a:defRPr/>
            </a:pPr>
            <a:r>
              <a:rPr lang="en-US" sz="2800"/>
              <a:t>Can be found in food products if iodine is added to animal feed or the food source</a:t>
            </a:r>
          </a:p>
          <a:p>
            <a:pPr eaLnBrk="1" hangingPunct="1">
              <a:defRPr/>
            </a:pPr>
            <a:r>
              <a:rPr lang="en-US" sz="2800"/>
              <a:t>Iodized Salt </a:t>
            </a:r>
          </a:p>
          <a:p>
            <a:pPr lvl="1" eaLnBrk="1" hangingPunct="1">
              <a:defRPr/>
            </a:pPr>
            <a:r>
              <a:rPr lang="en-US" sz="2400"/>
              <a:t>Cost effective way to prevent goiter</a:t>
            </a:r>
          </a:p>
          <a:p>
            <a:pPr lvl="1" eaLnBrk="1" hangingPunct="1">
              <a:defRPr/>
            </a:pPr>
            <a:r>
              <a:rPr lang="en-US" sz="2400"/>
              <a:t>Inadequate to provide the body’s need for iodine</a:t>
            </a:r>
          </a:p>
        </p:txBody>
      </p:sp>
    </p:spTree>
  </p:cSld>
  <p:clrMapOvr>
    <a:masterClrMapping/>
  </p:clrMapOvr>
  <p:transition advClick="0" advTm="12000"/>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C2A3A579-F19F-9083-3E36-61BADBCF1570}"/>
              </a:ext>
            </a:extLst>
          </p:cNvPr>
          <p:cNvSpPr>
            <a:spLocks noGrp="1" noRot="1" noChangeArrowheads="1"/>
          </p:cNvSpPr>
          <p:nvPr>
            <p:ph type="title"/>
          </p:nvPr>
        </p:nvSpPr>
        <p:spPr>
          <a:xfrm>
            <a:off x="301625" y="228600"/>
            <a:ext cx="8510588" cy="914400"/>
          </a:xfrm>
        </p:spPr>
        <p:txBody>
          <a:bodyPr/>
          <a:lstStyle/>
          <a:p>
            <a:pPr eaLnBrk="1" hangingPunct="1">
              <a:defRPr/>
            </a:pPr>
            <a:r>
              <a:rPr lang="en-US" sz="3800"/>
              <a:t>Why Are People Deficient in Iodine?</a:t>
            </a:r>
          </a:p>
        </p:txBody>
      </p:sp>
      <p:sp>
        <p:nvSpPr>
          <p:cNvPr id="74755" name="Rectangle 3">
            <a:extLst>
              <a:ext uri="{FF2B5EF4-FFF2-40B4-BE49-F238E27FC236}">
                <a16:creationId xmlns:a16="http://schemas.microsoft.com/office/drawing/2014/main" id="{36A4B9E9-319D-7F92-50C6-0CF245C52918}"/>
              </a:ext>
            </a:extLst>
          </p:cNvPr>
          <p:cNvSpPr>
            <a:spLocks noGrp="1" noRot="1" noChangeArrowheads="1"/>
          </p:cNvSpPr>
          <p:nvPr>
            <p:ph type="body" idx="1"/>
          </p:nvPr>
        </p:nvSpPr>
        <p:spPr>
          <a:xfrm>
            <a:off x="304800" y="1295400"/>
            <a:ext cx="8540750" cy="5181600"/>
          </a:xfrm>
        </p:spPr>
        <p:txBody>
          <a:bodyPr/>
          <a:lstStyle/>
          <a:p>
            <a:pPr eaLnBrk="1" hangingPunct="1">
              <a:lnSpc>
                <a:spcPct val="90000"/>
              </a:lnSpc>
              <a:defRPr/>
            </a:pPr>
            <a:r>
              <a:rPr lang="en-US" sz="2800"/>
              <a:t>Stigma of using salt</a:t>
            </a:r>
          </a:p>
          <a:p>
            <a:pPr lvl="1" eaLnBrk="1" hangingPunct="1">
              <a:lnSpc>
                <a:spcPct val="90000"/>
              </a:lnSpc>
              <a:defRPr/>
            </a:pPr>
            <a:r>
              <a:rPr lang="en-US" sz="2400"/>
              <a:t>Hypertension</a:t>
            </a:r>
          </a:p>
          <a:p>
            <a:pPr lvl="1" eaLnBrk="1" hangingPunct="1">
              <a:lnSpc>
                <a:spcPct val="90000"/>
              </a:lnSpc>
              <a:defRPr/>
            </a:pPr>
            <a:r>
              <a:rPr lang="en-US" sz="2400"/>
              <a:t>&lt;50% of U.S. households use iodized salt</a:t>
            </a:r>
          </a:p>
          <a:p>
            <a:pPr eaLnBrk="1" hangingPunct="1">
              <a:lnSpc>
                <a:spcPct val="90000"/>
              </a:lnSpc>
              <a:defRPr/>
            </a:pPr>
            <a:r>
              <a:rPr lang="en-US" sz="2800"/>
              <a:t>Radioactive iodine use in medicine</a:t>
            </a:r>
          </a:p>
          <a:p>
            <a:pPr lvl="1" eaLnBrk="1" hangingPunct="1">
              <a:lnSpc>
                <a:spcPct val="90000"/>
              </a:lnSpc>
              <a:defRPr/>
            </a:pPr>
            <a:r>
              <a:rPr lang="en-US" sz="2400"/>
              <a:t>Exacerbates an iodine deficient state</a:t>
            </a:r>
          </a:p>
          <a:p>
            <a:pPr eaLnBrk="1" hangingPunct="1">
              <a:lnSpc>
                <a:spcPct val="90000"/>
              </a:lnSpc>
              <a:defRPr/>
            </a:pPr>
            <a:r>
              <a:rPr lang="en-US" sz="2800"/>
              <a:t>Chemical exposures:  Goitrogens</a:t>
            </a:r>
          </a:p>
          <a:p>
            <a:pPr lvl="1" eaLnBrk="1" hangingPunct="1">
              <a:lnSpc>
                <a:spcPct val="90000"/>
              </a:lnSpc>
              <a:defRPr/>
            </a:pPr>
            <a:r>
              <a:rPr lang="en-US" sz="2400"/>
              <a:t>Bromine, chlorine, fluorine (fluoride)</a:t>
            </a:r>
          </a:p>
          <a:p>
            <a:pPr lvl="1" eaLnBrk="1" hangingPunct="1">
              <a:lnSpc>
                <a:spcPct val="90000"/>
              </a:lnSpc>
              <a:defRPr/>
            </a:pPr>
            <a:r>
              <a:rPr lang="en-US" sz="2400"/>
              <a:t>Goitrogens competitively inhibit iodine binding as well as decrease iodine uptake</a:t>
            </a:r>
          </a:p>
          <a:p>
            <a:pPr eaLnBrk="1" hangingPunct="1">
              <a:lnSpc>
                <a:spcPct val="90000"/>
              </a:lnSpc>
              <a:defRPr/>
            </a:pPr>
            <a:r>
              <a:rPr lang="en-US" sz="2800"/>
              <a:t>Declining mineral levels</a:t>
            </a:r>
          </a:p>
          <a:p>
            <a:pPr lvl="1" eaLnBrk="1" hangingPunct="1">
              <a:lnSpc>
                <a:spcPct val="90000"/>
              </a:lnSpc>
              <a:defRPr/>
            </a:pPr>
            <a:r>
              <a:rPr lang="en-US" sz="2400"/>
              <a:t>Soil erosion, poor farming techniques, etc.</a:t>
            </a:r>
          </a:p>
          <a:p>
            <a:pPr eaLnBrk="1" hangingPunct="1">
              <a:lnSpc>
                <a:spcPct val="90000"/>
              </a:lnSpc>
              <a:defRPr/>
            </a:pPr>
            <a:r>
              <a:rPr lang="en-US" sz="2800"/>
              <a:t>Modern Diet</a:t>
            </a:r>
          </a:p>
        </p:txBody>
      </p:sp>
    </p:spTree>
  </p:cSld>
  <p:clrMapOvr>
    <a:masterClrMapping/>
  </p:clrMapOvr>
  <p:transition advClick="0" advTm="12000"/>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687CB378-592A-EC2B-D589-A0274E1922C0}"/>
              </a:ext>
            </a:extLst>
          </p:cNvPr>
          <p:cNvSpPr>
            <a:spLocks noGrp="1" noRot="1" noChangeArrowheads="1"/>
          </p:cNvSpPr>
          <p:nvPr>
            <p:ph type="title"/>
          </p:nvPr>
        </p:nvSpPr>
        <p:spPr/>
        <p:txBody>
          <a:bodyPr/>
          <a:lstStyle/>
          <a:p>
            <a:pPr eaLnBrk="1" hangingPunct="1">
              <a:defRPr/>
            </a:pPr>
            <a:r>
              <a:rPr lang="en-US"/>
              <a:t>Why Is Our Modern-day Diet Iodine Deficient?</a:t>
            </a:r>
          </a:p>
        </p:txBody>
      </p:sp>
      <p:sp>
        <p:nvSpPr>
          <p:cNvPr id="75779" name="Rectangle 3">
            <a:extLst>
              <a:ext uri="{FF2B5EF4-FFF2-40B4-BE49-F238E27FC236}">
                <a16:creationId xmlns:a16="http://schemas.microsoft.com/office/drawing/2014/main" id="{2EF0C04F-3337-5263-0A0B-B438FE2EFDEB}"/>
              </a:ext>
            </a:extLst>
          </p:cNvPr>
          <p:cNvSpPr>
            <a:spLocks noGrp="1" noRot="1" noChangeArrowheads="1"/>
          </p:cNvSpPr>
          <p:nvPr>
            <p:ph type="body" idx="1"/>
          </p:nvPr>
        </p:nvSpPr>
        <p:spPr>
          <a:xfrm>
            <a:off x="301625" y="1676400"/>
            <a:ext cx="8540750" cy="4876800"/>
          </a:xfrm>
        </p:spPr>
        <p:txBody>
          <a:bodyPr/>
          <a:lstStyle/>
          <a:p>
            <a:pPr eaLnBrk="1" hangingPunct="1">
              <a:defRPr/>
            </a:pPr>
            <a:r>
              <a:rPr lang="en-US"/>
              <a:t>Many do not eat much ocean fish or sea vegetables</a:t>
            </a:r>
          </a:p>
          <a:p>
            <a:pPr eaLnBrk="1" hangingPunct="1">
              <a:defRPr/>
            </a:pPr>
            <a:r>
              <a:rPr lang="en-US"/>
              <a:t>Inadequate use of iodized salt</a:t>
            </a:r>
          </a:p>
          <a:p>
            <a:pPr eaLnBrk="1" hangingPunct="1">
              <a:defRPr/>
            </a:pPr>
            <a:r>
              <a:rPr lang="en-US"/>
              <a:t>Vegan and vegetarian diets</a:t>
            </a:r>
          </a:p>
          <a:p>
            <a:pPr eaLnBrk="1" hangingPunct="1">
              <a:defRPr/>
            </a:pPr>
            <a:r>
              <a:rPr lang="en-US"/>
              <a:t>Bromine in food and drink</a:t>
            </a:r>
          </a:p>
          <a:p>
            <a:pPr lvl="1" eaLnBrk="1" hangingPunct="1">
              <a:defRPr/>
            </a:pPr>
            <a:r>
              <a:rPr lang="en-US"/>
              <a:t>Gatorade, Mountain Dew, and other soft drinks</a:t>
            </a:r>
          </a:p>
          <a:p>
            <a:pPr eaLnBrk="1" hangingPunct="1">
              <a:defRPr/>
            </a:pPr>
            <a:r>
              <a:rPr lang="en-US"/>
              <a:t>Bakery products</a:t>
            </a:r>
          </a:p>
          <a:p>
            <a:pPr lvl="1" eaLnBrk="1" hangingPunct="1">
              <a:defRPr/>
            </a:pPr>
            <a:r>
              <a:rPr lang="en-US"/>
              <a:t>Bromine is now added to bread, pasta, cereal, etc.</a:t>
            </a:r>
          </a:p>
        </p:txBody>
      </p:sp>
    </p:spTree>
  </p:cSld>
  <p:clrMapOvr>
    <a:masterClrMapping/>
  </p:clrMapOvr>
  <p:transition advClick="0" advTm="12000"/>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E01C1CF7-3AB7-3BCB-AE74-4AD83BAD4E76}"/>
              </a:ext>
            </a:extLst>
          </p:cNvPr>
          <p:cNvSpPr>
            <a:spLocks noGrp="1" noRot="1" noChangeArrowheads="1"/>
          </p:cNvSpPr>
          <p:nvPr>
            <p:ph type="title"/>
          </p:nvPr>
        </p:nvSpPr>
        <p:spPr/>
        <p:txBody>
          <a:bodyPr/>
          <a:lstStyle/>
          <a:p>
            <a:pPr eaLnBrk="1" hangingPunct="1">
              <a:defRPr/>
            </a:pPr>
            <a:r>
              <a:rPr lang="en-US" sz="4000"/>
              <a:t>What Happened To Bakery Products in Recent History?</a:t>
            </a:r>
          </a:p>
        </p:txBody>
      </p:sp>
      <p:sp>
        <p:nvSpPr>
          <p:cNvPr id="76803" name="Rectangle 3">
            <a:extLst>
              <a:ext uri="{FF2B5EF4-FFF2-40B4-BE49-F238E27FC236}">
                <a16:creationId xmlns:a16="http://schemas.microsoft.com/office/drawing/2014/main" id="{CAA0E24D-0456-C9DA-36A1-827A4FE6526D}"/>
              </a:ext>
            </a:extLst>
          </p:cNvPr>
          <p:cNvSpPr>
            <a:spLocks noGrp="1" noRot="1" noChangeArrowheads="1"/>
          </p:cNvSpPr>
          <p:nvPr>
            <p:ph type="body" idx="1"/>
          </p:nvPr>
        </p:nvSpPr>
        <p:spPr/>
        <p:txBody>
          <a:bodyPr/>
          <a:lstStyle/>
          <a:p>
            <a:pPr eaLnBrk="1" hangingPunct="1">
              <a:defRPr/>
            </a:pPr>
            <a:r>
              <a:rPr lang="en-US"/>
              <a:t>In the 1960’s </a:t>
            </a:r>
            <a:r>
              <a:rPr lang="en-US" b="1" u="sng"/>
              <a:t>iodine</a:t>
            </a:r>
            <a:r>
              <a:rPr lang="en-US"/>
              <a:t> was added to bakery products as an anti-caking agent</a:t>
            </a:r>
          </a:p>
          <a:p>
            <a:pPr lvl="1" eaLnBrk="1" hangingPunct="1">
              <a:defRPr/>
            </a:pPr>
            <a:r>
              <a:rPr lang="en-US"/>
              <a:t>1 slice of bread contained the RDA for iodine</a:t>
            </a:r>
          </a:p>
          <a:p>
            <a:pPr eaLnBrk="1" hangingPunct="1">
              <a:defRPr/>
            </a:pPr>
            <a:r>
              <a:rPr lang="en-US"/>
              <a:t>In the 1980’s, </a:t>
            </a:r>
            <a:r>
              <a:rPr lang="en-US" b="1" u="sng"/>
              <a:t>bromine</a:t>
            </a:r>
            <a:r>
              <a:rPr lang="en-US"/>
              <a:t> was substituted for iodine due to misinformation about iodine</a:t>
            </a:r>
          </a:p>
          <a:p>
            <a:pPr eaLnBrk="1" hangingPunct="1">
              <a:defRPr/>
            </a:pPr>
            <a:endParaRPr lang="en-US"/>
          </a:p>
          <a:p>
            <a:pPr algn="ctr" eaLnBrk="1" hangingPunct="1">
              <a:buFont typeface="Wingdings" panose="05000000000000000000" pitchFamily="2" charset="2"/>
              <a:buNone/>
              <a:defRPr/>
            </a:pPr>
            <a:r>
              <a:rPr lang="en-US" sz="4400" b="1"/>
              <a:t>What did this substitution do?</a:t>
            </a:r>
          </a:p>
        </p:txBody>
      </p:sp>
    </p:spTree>
  </p:cSld>
  <p:clrMapOvr>
    <a:masterClrMapping/>
  </p:clrMapOvr>
  <p:transition advClick="0" advTm="12000"/>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EF67918E-FBDA-1FA1-A9E2-043F6D97AC72}"/>
              </a:ext>
            </a:extLst>
          </p:cNvPr>
          <p:cNvSpPr>
            <a:spLocks noGrp="1" noRot="1" noChangeArrowheads="1"/>
          </p:cNvSpPr>
          <p:nvPr>
            <p:ph type="title"/>
          </p:nvPr>
        </p:nvSpPr>
        <p:spPr/>
        <p:txBody>
          <a:bodyPr/>
          <a:lstStyle/>
          <a:p>
            <a:pPr eaLnBrk="1" hangingPunct="1">
              <a:defRPr/>
            </a:pPr>
            <a:r>
              <a:rPr lang="en-US"/>
              <a:t>Bromine for Iodine = </a:t>
            </a:r>
            <a:br>
              <a:rPr lang="en-US"/>
            </a:br>
            <a:r>
              <a:rPr lang="en-US" i="1"/>
              <a:t>Double Wammy!</a:t>
            </a:r>
            <a:endParaRPr lang="en-US"/>
          </a:p>
        </p:txBody>
      </p:sp>
      <p:sp>
        <p:nvSpPr>
          <p:cNvPr id="77827" name="Rectangle 3">
            <a:extLst>
              <a:ext uri="{FF2B5EF4-FFF2-40B4-BE49-F238E27FC236}">
                <a16:creationId xmlns:a16="http://schemas.microsoft.com/office/drawing/2014/main" id="{3BE49046-8B34-538C-3D2F-73ADE1E00369}"/>
              </a:ext>
            </a:extLst>
          </p:cNvPr>
          <p:cNvSpPr>
            <a:spLocks noGrp="1" noRot="1" noChangeArrowheads="1"/>
          </p:cNvSpPr>
          <p:nvPr>
            <p:ph type="body" idx="1"/>
          </p:nvPr>
        </p:nvSpPr>
        <p:spPr/>
        <p:txBody>
          <a:bodyPr/>
          <a:lstStyle/>
          <a:p>
            <a:pPr marL="609600" indent="-609600" eaLnBrk="1" hangingPunct="1">
              <a:buFont typeface="Wingdings" panose="05000000000000000000" pitchFamily="2" charset="2"/>
              <a:buAutoNum type="arabicPeriod"/>
              <a:defRPr/>
            </a:pPr>
            <a:r>
              <a:rPr lang="en-US"/>
              <a:t>Worsened an iodine-deficiency problem already present in the United States</a:t>
            </a:r>
          </a:p>
          <a:p>
            <a:pPr marL="609600" indent="-609600" eaLnBrk="1" hangingPunct="1">
              <a:buFont typeface="Wingdings" panose="05000000000000000000" pitchFamily="2" charset="2"/>
              <a:buAutoNum type="arabicPeriod"/>
              <a:defRPr/>
            </a:pPr>
            <a:r>
              <a:rPr lang="en-US"/>
              <a:t>Competitively inhibited iodine in the body by adding a goitrogen (bromine) to bakery products</a:t>
            </a:r>
          </a:p>
          <a:p>
            <a:pPr marL="609600" indent="-609600" eaLnBrk="1" hangingPunct="1">
              <a:buFont typeface="Wingdings" panose="05000000000000000000" pitchFamily="2" charset="2"/>
              <a:buAutoNum type="arabicPeriod"/>
              <a:defRPr/>
            </a:pPr>
            <a:r>
              <a:rPr lang="en-US"/>
              <a:t>This could be the most </a:t>
            </a:r>
            <a:r>
              <a:rPr lang="en-US" b="1" u="sng"/>
              <a:t>STUPID</a:t>
            </a:r>
            <a:r>
              <a:rPr lang="en-US"/>
              <a:t> act (amongst many) in the history of the food industry!</a:t>
            </a:r>
          </a:p>
        </p:txBody>
      </p:sp>
    </p:spTree>
  </p:cSld>
  <p:clrMapOvr>
    <a:masterClrMapping/>
  </p:clrMapOvr>
  <p:transition advClick="0" advTm="12000"/>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a:extLst>
              <a:ext uri="{FF2B5EF4-FFF2-40B4-BE49-F238E27FC236}">
                <a16:creationId xmlns:a16="http://schemas.microsoft.com/office/drawing/2014/main" id="{6B709C7C-2077-B00C-B065-7854596260C0}"/>
              </a:ext>
            </a:extLst>
          </p:cNvPr>
          <p:cNvSpPr>
            <a:spLocks noGrp="1" noRot="1" noChangeArrowheads="1"/>
          </p:cNvSpPr>
          <p:nvPr>
            <p:ph type="title"/>
          </p:nvPr>
        </p:nvSpPr>
        <p:spPr/>
        <p:txBody>
          <a:bodyPr/>
          <a:lstStyle/>
          <a:p>
            <a:pPr eaLnBrk="1" hangingPunct="1">
              <a:defRPr/>
            </a:pPr>
            <a:r>
              <a:rPr lang="en-US" sz="4000"/>
              <a:t>Efforts to Ban the Use of</a:t>
            </a:r>
            <a:br>
              <a:rPr lang="en-US" sz="4000"/>
            </a:br>
            <a:r>
              <a:rPr lang="en-US" sz="4000"/>
              <a:t>Potassium Bromate in Bread</a:t>
            </a:r>
          </a:p>
        </p:txBody>
      </p:sp>
      <p:sp>
        <p:nvSpPr>
          <p:cNvPr id="220163" name="Rectangle 3">
            <a:extLst>
              <a:ext uri="{FF2B5EF4-FFF2-40B4-BE49-F238E27FC236}">
                <a16:creationId xmlns:a16="http://schemas.microsoft.com/office/drawing/2014/main" id="{B04D548F-1746-AB54-3033-789ADCF2162C}"/>
              </a:ext>
            </a:extLst>
          </p:cNvPr>
          <p:cNvSpPr>
            <a:spLocks noGrp="1" noRot="1" noChangeArrowheads="1"/>
          </p:cNvSpPr>
          <p:nvPr>
            <p:ph type="body" idx="1"/>
          </p:nvPr>
        </p:nvSpPr>
        <p:spPr/>
        <p:txBody>
          <a:bodyPr/>
          <a:lstStyle/>
          <a:p>
            <a:pPr eaLnBrk="1" hangingPunct="1">
              <a:defRPr/>
            </a:pPr>
            <a:r>
              <a:rPr lang="en-US"/>
              <a:t>The UK banned bromate in bread in 1990</a:t>
            </a:r>
          </a:p>
          <a:p>
            <a:pPr eaLnBrk="1" hangingPunct="1">
              <a:defRPr/>
            </a:pPr>
            <a:r>
              <a:rPr lang="en-US"/>
              <a:t>Canada banned bromate in bread in 1994</a:t>
            </a:r>
          </a:p>
          <a:p>
            <a:pPr eaLnBrk="1" hangingPunct="1">
              <a:defRPr/>
            </a:pPr>
            <a:r>
              <a:rPr lang="en-US"/>
              <a:t>Australia still has not finalized its July, 2007 proposal to mandate </a:t>
            </a:r>
            <a:r>
              <a:rPr lang="en-US" u="sng"/>
              <a:t>iodized</a:t>
            </a:r>
            <a:r>
              <a:rPr lang="en-US"/>
              <a:t> salt in bread, breakfast cereals, and biscuits.</a:t>
            </a:r>
          </a:p>
          <a:p>
            <a:pPr eaLnBrk="1" hangingPunct="1">
              <a:defRPr/>
            </a:pPr>
            <a:r>
              <a:rPr lang="en-US"/>
              <a:t>As of September, 2007, the U.S. FDA maintains “Potassium Bromate is still listed as a safe additive.”</a:t>
            </a:r>
          </a:p>
        </p:txBody>
      </p:sp>
    </p:spTree>
  </p:cSld>
  <p:clrMapOvr>
    <a:masterClrMapping/>
  </p:clrMapOvr>
  <p:transition advClick="0" advTm="12000"/>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a:extLst>
              <a:ext uri="{FF2B5EF4-FFF2-40B4-BE49-F238E27FC236}">
                <a16:creationId xmlns:a16="http://schemas.microsoft.com/office/drawing/2014/main" id="{1CA3009E-603E-B760-9F88-E59618B5B9DE}"/>
              </a:ext>
            </a:extLst>
          </p:cNvPr>
          <p:cNvSpPr>
            <a:spLocks noGrp="1" noRot="1" noChangeArrowheads="1"/>
          </p:cNvSpPr>
          <p:nvPr>
            <p:ph type="title"/>
          </p:nvPr>
        </p:nvSpPr>
        <p:spPr/>
        <p:txBody>
          <a:bodyPr/>
          <a:lstStyle/>
          <a:p>
            <a:pPr eaLnBrk="1" hangingPunct="1">
              <a:defRPr/>
            </a:pPr>
            <a:r>
              <a:rPr lang="en-US"/>
              <a:t>Bromine </a:t>
            </a:r>
            <a:br>
              <a:rPr lang="en-US"/>
            </a:br>
            <a:endParaRPr lang="en-US" sz="2400"/>
          </a:p>
        </p:txBody>
      </p:sp>
      <p:sp>
        <p:nvSpPr>
          <p:cNvPr id="184323" name="Rectangle 3">
            <a:extLst>
              <a:ext uri="{FF2B5EF4-FFF2-40B4-BE49-F238E27FC236}">
                <a16:creationId xmlns:a16="http://schemas.microsoft.com/office/drawing/2014/main" id="{BBD7CBE9-8393-11C3-7480-B71524ACA980}"/>
              </a:ext>
            </a:extLst>
          </p:cNvPr>
          <p:cNvSpPr>
            <a:spLocks noGrp="1" noRot="1" noChangeArrowheads="1"/>
          </p:cNvSpPr>
          <p:nvPr>
            <p:ph type="body" idx="1"/>
          </p:nvPr>
        </p:nvSpPr>
        <p:spPr/>
        <p:txBody>
          <a:bodyPr/>
          <a:lstStyle/>
          <a:p>
            <a:pPr eaLnBrk="1" hangingPunct="1">
              <a:lnSpc>
                <a:spcPct val="90000"/>
              </a:lnSpc>
              <a:defRPr/>
            </a:pPr>
            <a:r>
              <a:rPr lang="en-US" sz="2800" b="1" u="sng"/>
              <a:t>Properties</a:t>
            </a:r>
            <a:r>
              <a:rPr lang="en-US" sz="2800"/>
              <a:t>:  “Bromine is less active than chlorine but more so than iodine.   It unites readily with many elements and has a bleaching action; when spilled on the skin it produces painful sores.  It presents a serious health hazard, and maximum safety precautions should be taken when handling it.”</a:t>
            </a:r>
          </a:p>
          <a:p>
            <a:pPr eaLnBrk="1" hangingPunct="1">
              <a:lnSpc>
                <a:spcPct val="90000"/>
              </a:lnSpc>
              <a:defRPr/>
            </a:pPr>
            <a:r>
              <a:rPr lang="en-US" sz="2800" b="1" u="sng"/>
              <a:t>Uses</a:t>
            </a:r>
            <a:r>
              <a:rPr lang="en-US" sz="2800"/>
              <a:t>:  “Bromine is used in making fumigants, flame retardant agents, water purification compounds, dyes, </a:t>
            </a:r>
            <a:r>
              <a:rPr lang="en-US" sz="2800" u="sng"/>
              <a:t>medicines, and sanitizers</a:t>
            </a:r>
            <a:r>
              <a:rPr lang="en-US" sz="2800"/>
              <a:t>.” </a:t>
            </a:r>
          </a:p>
          <a:p>
            <a:pPr algn="ctr" eaLnBrk="1" hangingPunct="1">
              <a:lnSpc>
                <a:spcPct val="90000"/>
              </a:lnSpc>
              <a:buFont typeface="Wingdings" panose="05000000000000000000" pitchFamily="2" charset="2"/>
              <a:buNone/>
              <a:defRPr/>
            </a:pPr>
            <a:r>
              <a:rPr lang="en-US" sz="2000"/>
              <a:t>(Source:  CRC Handbook of Chemistry &amp; Physics)</a:t>
            </a:r>
          </a:p>
        </p:txBody>
      </p:sp>
    </p:spTree>
  </p:cSld>
  <p:clrMapOvr>
    <a:masterClrMapping/>
  </p:clrMapOvr>
  <p:transition advClick="0" advTm="12000"/>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3DD697FD-51AD-F92F-2CDE-F9491DAB36E7}"/>
              </a:ext>
            </a:extLst>
          </p:cNvPr>
          <p:cNvSpPr>
            <a:spLocks noGrp="1" noRot="1" noChangeArrowheads="1"/>
          </p:cNvSpPr>
          <p:nvPr>
            <p:ph type="title"/>
          </p:nvPr>
        </p:nvSpPr>
        <p:spPr/>
        <p:txBody>
          <a:bodyPr/>
          <a:lstStyle/>
          <a:p>
            <a:pPr eaLnBrk="1" hangingPunct="1">
              <a:defRPr/>
            </a:pPr>
            <a:r>
              <a:rPr lang="en-US"/>
              <a:t>Bromine Is Used to Kill Pests</a:t>
            </a:r>
          </a:p>
        </p:txBody>
      </p:sp>
      <p:sp>
        <p:nvSpPr>
          <p:cNvPr id="80899" name="Rectangle 3">
            <a:extLst>
              <a:ext uri="{FF2B5EF4-FFF2-40B4-BE49-F238E27FC236}">
                <a16:creationId xmlns:a16="http://schemas.microsoft.com/office/drawing/2014/main" id="{EE4B254B-007E-385C-22F8-A248B1570100}"/>
              </a:ext>
            </a:extLst>
          </p:cNvPr>
          <p:cNvSpPr>
            <a:spLocks noGrp="1" noRot="1" noChangeArrowheads="1"/>
          </p:cNvSpPr>
          <p:nvPr>
            <p:ph type="body" idx="1"/>
          </p:nvPr>
        </p:nvSpPr>
        <p:spPr/>
        <p:txBody>
          <a:bodyPr/>
          <a:lstStyle/>
          <a:p>
            <a:pPr eaLnBrk="1" hangingPunct="1">
              <a:defRPr/>
            </a:pPr>
            <a:r>
              <a:rPr lang="en-US" u="sng"/>
              <a:t>Antibacterial </a:t>
            </a:r>
            <a:r>
              <a:rPr lang="en-US"/>
              <a:t>agent for pools and hot tubs</a:t>
            </a:r>
          </a:p>
          <a:p>
            <a:pPr eaLnBrk="1" hangingPunct="1">
              <a:defRPr/>
            </a:pPr>
            <a:r>
              <a:rPr lang="en-US" u="sng"/>
              <a:t>Fumigant</a:t>
            </a:r>
            <a:r>
              <a:rPr lang="en-US"/>
              <a:t> for agriculture (fruits and vegetables)</a:t>
            </a:r>
          </a:p>
          <a:p>
            <a:pPr eaLnBrk="1" hangingPunct="1">
              <a:defRPr/>
            </a:pPr>
            <a:r>
              <a:rPr lang="en-US" u="sng"/>
              <a:t>Fumigant </a:t>
            </a:r>
            <a:r>
              <a:rPr lang="en-US"/>
              <a:t>for termites and other pests</a:t>
            </a:r>
          </a:p>
          <a:p>
            <a:pPr eaLnBrk="1" hangingPunct="1">
              <a:defRPr/>
            </a:pPr>
            <a:r>
              <a:rPr lang="en-US"/>
              <a:t>1981:  6.3 million lbs. bromide sprayed in California</a:t>
            </a:r>
          </a:p>
          <a:p>
            <a:pPr eaLnBrk="1" hangingPunct="1">
              <a:defRPr/>
            </a:pPr>
            <a:r>
              <a:rPr lang="en-US"/>
              <a:t>1991:  18.7 million lbs. bromide sprayed in California</a:t>
            </a:r>
          </a:p>
        </p:txBody>
      </p:sp>
    </p:spTree>
  </p:cSld>
  <p:clrMapOvr>
    <a:masterClrMapping/>
  </p:clrMapOvr>
  <p:transition advClick="0" advTm="12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a:extLst>
              <a:ext uri="{FF2B5EF4-FFF2-40B4-BE49-F238E27FC236}">
                <a16:creationId xmlns:a16="http://schemas.microsoft.com/office/drawing/2014/main" id="{D5292DBB-F19B-D2E8-ECAA-382B3EC0DCED}"/>
              </a:ext>
            </a:extLst>
          </p:cNvPr>
          <p:cNvSpPr>
            <a:spLocks noGrp="1" noRot="1" noChangeArrowheads="1"/>
          </p:cNvSpPr>
          <p:nvPr>
            <p:ph type="title"/>
          </p:nvPr>
        </p:nvSpPr>
        <p:spPr>
          <a:xfrm>
            <a:off x="301625" y="228600"/>
            <a:ext cx="8510588" cy="990600"/>
          </a:xfrm>
        </p:spPr>
        <p:txBody>
          <a:bodyPr/>
          <a:lstStyle/>
          <a:p>
            <a:pPr eaLnBrk="1" hangingPunct="1">
              <a:defRPr/>
            </a:pPr>
            <a:r>
              <a:rPr lang="en-US"/>
              <a:t>Conference Presenters:</a:t>
            </a:r>
          </a:p>
        </p:txBody>
      </p:sp>
      <p:sp>
        <p:nvSpPr>
          <p:cNvPr id="167939" name="Rectangle 3">
            <a:extLst>
              <a:ext uri="{FF2B5EF4-FFF2-40B4-BE49-F238E27FC236}">
                <a16:creationId xmlns:a16="http://schemas.microsoft.com/office/drawing/2014/main" id="{8F874A21-CD8C-7D9C-07C2-E72FE4BB0710}"/>
              </a:ext>
            </a:extLst>
          </p:cNvPr>
          <p:cNvSpPr>
            <a:spLocks noGrp="1" noRot="1" noChangeArrowheads="1"/>
          </p:cNvSpPr>
          <p:nvPr>
            <p:ph type="body" idx="1"/>
          </p:nvPr>
        </p:nvSpPr>
        <p:spPr>
          <a:xfrm>
            <a:off x="301625" y="1295400"/>
            <a:ext cx="8540750" cy="5334000"/>
          </a:xfrm>
        </p:spPr>
        <p:txBody>
          <a:bodyPr/>
          <a:lstStyle/>
          <a:p>
            <a:pPr eaLnBrk="1" hangingPunct="1">
              <a:lnSpc>
                <a:spcPct val="80000"/>
              </a:lnSpc>
              <a:defRPr/>
            </a:pPr>
            <a:r>
              <a:rPr lang="en-US" sz="2000" dirty="0"/>
              <a:t>Guy E. Abraham, MD – former </a:t>
            </a:r>
            <a:r>
              <a:rPr lang="en-US" sz="2000" u="sng" dirty="0"/>
              <a:t>Professor</a:t>
            </a:r>
            <a:r>
              <a:rPr lang="en-US" sz="2000" dirty="0"/>
              <a:t> of Obstetrics, Gynecology and Endocrinology at the </a:t>
            </a:r>
            <a:r>
              <a:rPr lang="en-US" sz="2000" u="sng" dirty="0"/>
              <a:t>UCLA</a:t>
            </a:r>
            <a:r>
              <a:rPr lang="en-US" sz="2000" dirty="0"/>
              <a:t> School of Medicine (Dr. St. </a:t>
            </a:r>
            <a:r>
              <a:rPr lang="en-US" sz="2000" dirty="0" err="1"/>
              <a:t>Amand</a:t>
            </a:r>
            <a:r>
              <a:rPr lang="en-US" sz="2000" dirty="0"/>
              <a:t> was an </a:t>
            </a:r>
            <a:r>
              <a:rPr lang="en-US" sz="2000" u="sng" dirty="0"/>
              <a:t>Assistant Professor</a:t>
            </a:r>
            <a:r>
              <a:rPr lang="en-US" sz="2000" dirty="0"/>
              <a:t> of Endocrinology at </a:t>
            </a:r>
            <a:r>
              <a:rPr lang="en-US" sz="2000" u="sng" dirty="0"/>
              <a:t>UCLA</a:t>
            </a:r>
            <a:r>
              <a:rPr lang="en-US" sz="2000" dirty="0"/>
              <a:t>!)</a:t>
            </a:r>
          </a:p>
          <a:p>
            <a:pPr eaLnBrk="1" hangingPunct="1">
              <a:lnSpc>
                <a:spcPct val="80000"/>
              </a:lnSpc>
              <a:buFont typeface="Wingdings" panose="05000000000000000000" pitchFamily="2" charset="2"/>
              <a:buNone/>
              <a:defRPr/>
            </a:pPr>
            <a:endParaRPr lang="en-US" sz="2000" dirty="0"/>
          </a:p>
          <a:p>
            <a:pPr eaLnBrk="1" hangingPunct="1">
              <a:lnSpc>
                <a:spcPct val="80000"/>
              </a:lnSpc>
              <a:defRPr/>
            </a:pPr>
            <a:r>
              <a:rPr lang="en-US" sz="2000" dirty="0"/>
              <a:t>David Brownstein, MD – family physician and one of the foremost practitioners of holistic medicine in Michigan (part of the “goiter belt”)</a:t>
            </a:r>
          </a:p>
          <a:p>
            <a:pPr eaLnBrk="1" hangingPunct="1">
              <a:lnSpc>
                <a:spcPct val="80000"/>
              </a:lnSpc>
              <a:buFont typeface="Wingdings" panose="05000000000000000000" pitchFamily="2" charset="2"/>
              <a:buNone/>
              <a:defRPr/>
            </a:pPr>
            <a:endParaRPr lang="en-US" sz="2000" dirty="0"/>
          </a:p>
          <a:p>
            <a:pPr eaLnBrk="1" hangingPunct="1">
              <a:lnSpc>
                <a:spcPct val="80000"/>
              </a:lnSpc>
              <a:defRPr/>
            </a:pPr>
            <a:r>
              <a:rPr lang="en-US" sz="2000" dirty="0"/>
              <a:t>Bernard A. </a:t>
            </a:r>
            <a:r>
              <a:rPr lang="en-US" sz="2000" dirty="0" err="1"/>
              <a:t>Eskin</a:t>
            </a:r>
            <a:r>
              <a:rPr lang="en-US" sz="2000" dirty="0"/>
              <a:t>, MS, MD, Professor of Obstetrics and Gynecology and Director of the Menopause/</a:t>
            </a:r>
            <a:r>
              <a:rPr lang="en-US" sz="2000" dirty="0" err="1"/>
              <a:t>Geripause</a:t>
            </a:r>
            <a:r>
              <a:rPr lang="en-US" sz="2000" dirty="0"/>
              <a:t> Center at Drexel University College of Medicine</a:t>
            </a:r>
          </a:p>
          <a:p>
            <a:pPr eaLnBrk="1" hangingPunct="1">
              <a:lnSpc>
                <a:spcPct val="80000"/>
              </a:lnSpc>
              <a:buFont typeface="Wingdings" panose="05000000000000000000" pitchFamily="2" charset="2"/>
              <a:buNone/>
              <a:defRPr/>
            </a:pPr>
            <a:endParaRPr lang="en-US" sz="2000" dirty="0"/>
          </a:p>
          <a:p>
            <a:pPr eaLnBrk="1" hangingPunct="1">
              <a:lnSpc>
                <a:spcPct val="80000"/>
              </a:lnSpc>
              <a:defRPr/>
            </a:pPr>
            <a:r>
              <a:rPr lang="en-US" sz="2000" dirty="0"/>
              <a:t>Jorge D. </a:t>
            </a:r>
            <a:r>
              <a:rPr lang="en-US" sz="2000" dirty="0" err="1"/>
              <a:t>Flechas</a:t>
            </a:r>
            <a:r>
              <a:rPr lang="en-US" sz="2000" dirty="0"/>
              <a:t>, MD, MPH, Medical Director of </a:t>
            </a:r>
            <a:r>
              <a:rPr lang="en-US" sz="2000" dirty="0" err="1"/>
              <a:t>Flechas</a:t>
            </a:r>
            <a:r>
              <a:rPr lang="en-US" sz="2000" dirty="0"/>
              <a:t> Family Practice in Hendersonville, NC, specializing in hormonal therapy for the treatment of Fibromyalgia and Chronic Fatigue and Immune Dysfunction Syndrome (CFIDS)</a:t>
            </a:r>
          </a:p>
          <a:p>
            <a:pPr eaLnBrk="1" hangingPunct="1">
              <a:lnSpc>
                <a:spcPct val="80000"/>
              </a:lnSpc>
              <a:defRPr/>
            </a:pPr>
            <a:endParaRPr lang="en-US" sz="2000" dirty="0"/>
          </a:p>
          <a:p>
            <a:pPr eaLnBrk="1" hangingPunct="1">
              <a:lnSpc>
                <a:spcPct val="80000"/>
              </a:lnSpc>
              <a:defRPr/>
            </a:pPr>
            <a:r>
              <a:rPr lang="en-US" sz="2000" dirty="0"/>
              <a:t>William </a:t>
            </a:r>
            <a:r>
              <a:rPr lang="en-US" sz="2000" dirty="0" err="1"/>
              <a:t>Shevin</a:t>
            </a:r>
            <a:r>
              <a:rPr lang="en-US" sz="2000" dirty="0"/>
              <a:t>, MD, </a:t>
            </a:r>
            <a:r>
              <a:rPr lang="en-US" sz="2000" dirty="0" err="1"/>
              <a:t>DHt</a:t>
            </a:r>
            <a:r>
              <a:rPr lang="en-US" sz="2000" dirty="0"/>
              <a:t> (Homeopathic), in private practice at Integral Health Services in Connecticut.   Currently has over 300 patients in treatment with iodine therapy.</a:t>
            </a:r>
          </a:p>
        </p:txBody>
      </p:sp>
    </p:spTree>
  </p:cSld>
  <p:clrMapOvr>
    <a:masterClrMapping/>
  </p:clrMapOvr>
  <p:transition advClick="0" advTm="12000"/>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BBFFF237-1FFC-6FCC-EA63-BEC2FE8EB30D}"/>
              </a:ext>
            </a:extLst>
          </p:cNvPr>
          <p:cNvSpPr>
            <a:spLocks noGrp="1" noRot="1" noChangeArrowheads="1"/>
          </p:cNvSpPr>
          <p:nvPr>
            <p:ph type="title"/>
          </p:nvPr>
        </p:nvSpPr>
        <p:spPr/>
        <p:txBody>
          <a:bodyPr/>
          <a:lstStyle/>
          <a:p>
            <a:pPr eaLnBrk="1" hangingPunct="1">
              <a:defRPr/>
            </a:pPr>
            <a:r>
              <a:rPr lang="en-US"/>
              <a:t>Bromine Competes with Iodine</a:t>
            </a:r>
          </a:p>
        </p:txBody>
      </p:sp>
      <p:sp>
        <p:nvSpPr>
          <p:cNvPr id="79875" name="Rectangle 3">
            <a:extLst>
              <a:ext uri="{FF2B5EF4-FFF2-40B4-BE49-F238E27FC236}">
                <a16:creationId xmlns:a16="http://schemas.microsoft.com/office/drawing/2014/main" id="{70A53165-D07A-8D03-8988-10E78E714D13}"/>
              </a:ext>
            </a:extLst>
          </p:cNvPr>
          <p:cNvSpPr>
            <a:spLocks noGrp="1" noRot="1" noChangeArrowheads="1"/>
          </p:cNvSpPr>
          <p:nvPr>
            <p:ph type="body" idx="1"/>
          </p:nvPr>
        </p:nvSpPr>
        <p:spPr>
          <a:xfrm>
            <a:off x="301625" y="1676400"/>
            <a:ext cx="8540750" cy="4876800"/>
          </a:xfrm>
        </p:spPr>
        <p:txBody>
          <a:bodyPr/>
          <a:lstStyle/>
          <a:p>
            <a:pPr eaLnBrk="1" hangingPunct="1">
              <a:lnSpc>
                <a:spcPct val="80000"/>
              </a:lnSpc>
              <a:defRPr/>
            </a:pPr>
            <a:r>
              <a:rPr lang="en-US" sz="2800"/>
              <a:t>Animal studies show that bromine intake can adversely affect the accumulation of iodine in the thyroid and the skin</a:t>
            </a:r>
          </a:p>
          <a:p>
            <a:pPr eaLnBrk="1" hangingPunct="1">
              <a:lnSpc>
                <a:spcPct val="80000"/>
              </a:lnSpc>
              <a:defRPr/>
            </a:pPr>
            <a:r>
              <a:rPr lang="en-US" sz="2800"/>
              <a:t>High bromide intake results in iodine being eliminated from the thyroid gland and replaced by bromine</a:t>
            </a:r>
          </a:p>
          <a:p>
            <a:pPr eaLnBrk="1" hangingPunct="1">
              <a:lnSpc>
                <a:spcPct val="80000"/>
              </a:lnSpc>
              <a:defRPr/>
            </a:pPr>
            <a:r>
              <a:rPr lang="en-US" sz="2800"/>
              <a:t>Ingestion of bromine has been shown to cause hypothyroidism in animals</a:t>
            </a:r>
          </a:p>
          <a:p>
            <a:pPr eaLnBrk="1" hangingPunct="1">
              <a:lnSpc>
                <a:spcPct val="80000"/>
              </a:lnSpc>
              <a:defRPr/>
            </a:pPr>
            <a:r>
              <a:rPr lang="en-US" sz="2800"/>
              <a:t>When iodine deficiency is present, the toxicity of bromine is accelerated in the body.</a:t>
            </a:r>
          </a:p>
          <a:p>
            <a:pPr eaLnBrk="1" hangingPunct="1">
              <a:lnSpc>
                <a:spcPct val="80000"/>
              </a:lnSpc>
              <a:defRPr/>
            </a:pPr>
            <a:r>
              <a:rPr lang="en-US" sz="2800"/>
              <a:t>The element bromide has </a:t>
            </a:r>
            <a:r>
              <a:rPr lang="en-US" sz="2800" b="1" u="sng"/>
              <a:t>goitrogenic, carcinogenic and narcoleptic</a:t>
            </a:r>
            <a:r>
              <a:rPr lang="en-US" sz="2800"/>
              <a:t> properties.</a:t>
            </a:r>
          </a:p>
        </p:txBody>
      </p:sp>
    </p:spTree>
  </p:cSld>
  <p:clrMapOvr>
    <a:masterClrMapping/>
  </p:clrMapOvr>
  <p:transition advClick="0" advTm="12000"/>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a:extLst>
              <a:ext uri="{FF2B5EF4-FFF2-40B4-BE49-F238E27FC236}">
                <a16:creationId xmlns:a16="http://schemas.microsoft.com/office/drawing/2014/main" id="{0587C7AB-77B9-D93C-C49B-E43BEB669AA1}"/>
              </a:ext>
            </a:extLst>
          </p:cNvPr>
          <p:cNvSpPr>
            <a:spLocks noGrp="1" noRot="1" noChangeArrowheads="1"/>
          </p:cNvSpPr>
          <p:nvPr>
            <p:ph type="title"/>
          </p:nvPr>
        </p:nvSpPr>
        <p:spPr/>
        <p:txBody>
          <a:bodyPr/>
          <a:lstStyle/>
          <a:p>
            <a:pPr eaLnBrk="1" hangingPunct="1">
              <a:defRPr/>
            </a:pPr>
            <a:r>
              <a:rPr lang="en-US" sz="4000"/>
              <a:t>Bromine and </a:t>
            </a:r>
            <a:br>
              <a:rPr lang="en-US" sz="4000"/>
            </a:br>
            <a:r>
              <a:rPr lang="en-US" sz="4000"/>
              <a:t>The Endocrine System</a:t>
            </a:r>
          </a:p>
        </p:txBody>
      </p:sp>
      <p:sp>
        <p:nvSpPr>
          <p:cNvPr id="191491" name="Rectangle 3">
            <a:extLst>
              <a:ext uri="{FF2B5EF4-FFF2-40B4-BE49-F238E27FC236}">
                <a16:creationId xmlns:a16="http://schemas.microsoft.com/office/drawing/2014/main" id="{49372CE7-71D8-98BB-6618-A34D21755353}"/>
              </a:ext>
            </a:extLst>
          </p:cNvPr>
          <p:cNvSpPr>
            <a:spLocks noGrp="1" noRot="1" noChangeArrowheads="1"/>
          </p:cNvSpPr>
          <p:nvPr>
            <p:ph type="body" idx="1"/>
          </p:nvPr>
        </p:nvSpPr>
        <p:spPr/>
        <p:txBody>
          <a:bodyPr/>
          <a:lstStyle/>
          <a:p>
            <a:pPr eaLnBrk="1" hangingPunct="1">
              <a:lnSpc>
                <a:spcPct val="80000"/>
              </a:lnSpc>
              <a:defRPr/>
            </a:pPr>
            <a:r>
              <a:rPr lang="en-US" sz="2800"/>
              <a:t>Rats fed a sodium bromide enriched diet for 4-12 weeks</a:t>
            </a:r>
          </a:p>
          <a:p>
            <a:pPr lvl="1" eaLnBrk="1" hangingPunct="1">
              <a:lnSpc>
                <a:spcPct val="80000"/>
              </a:lnSpc>
              <a:defRPr/>
            </a:pPr>
            <a:r>
              <a:rPr lang="en-US" sz="2400"/>
              <a:t> Decreased spermatogenesis in highest group</a:t>
            </a:r>
          </a:p>
          <a:p>
            <a:pPr lvl="1" eaLnBrk="1" hangingPunct="1">
              <a:lnSpc>
                <a:spcPct val="80000"/>
              </a:lnSpc>
              <a:defRPr/>
            </a:pPr>
            <a:r>
              <a:rPr lang="en-US" sz="2400"/>
              <a:t> Decreased amount of thyroxine (T4) in thyroid gland</a:t>
            </a:r>
          </a:p>
          <a:p>
            <a:pPr lvl="1" eaLnBrk="1" hangingPunct="1">
              <a:lnSpc>
                <a:spcPct val="80000"/>
              </a:lnSpc>
              <a:defRPr/>
            </a:pPr>
            <a:r>
              <a:rPr lang="en-US" sz="2400"/>
              <a:t> Decreased concentration of testosterone, </a:t>
            </a:r>
            <a:r>
              <a:rPr lang="en-US" sz="2400" u="sng"/>
              <a:t>human</a:t>
            </a:r>
            <a:r>
              <a:rPr lang="en-US" sz="2400"/>
              <a:t> </a:t>
            </a:r>
            <a:r>
              <a:rPr lang="en-US" sz="2400" u="sng"/>
              <a:t>growth hormone and cortisol in blood</a:t>
            </a:r>
            <a:r>
              <a:rPr lang="en-US" sz="2400"/>
              <a:t> (</a:t>
            </a:r>
            <a:r>
              <a:rPr lang="en-US" sz="2400" u="sng"/>
              <a:t>deficiencies</a:t>
            </a:r>
            <a:r>
              <a:rPr lang="en-US" sz="2400"/>
              <a:t> also noted by Dr. St. Amand in patients with fibromyalgia)</a:t>
            </a:r>
          </a:p>
          <a:p>
            <a:pPr lvl="1" eaLnBrk="1" hangingPunct="1">
              <a:lnSpc>
                <a:spcPct val="80000"/>
              </a:lnSpc>
              <a:defRPr/>
            </a:pPr>
            <a:r>
              <a:rPr lang="en-US" sz="2400"/>
              <a:t>Pituitary gland was stimulated to release TSH, FSH, ACTH and insulin</a:t>
            </a:r>
          </a:p>
          <a:p>
            <a:pPr eaLnBrk="1" hangingPunct="1">
              <a:lnSpc>
                <a:spcPct val="80000"/>
              </a:lnSpc>
              <a:defRPr/>
            </a:pPr>
            <a:r>
              <a:rPr lang="en-US" sz="2800"/>
              <a:t>“…bromide, at least in high doses, directly disturbs the function of the thyroid, testes, and the adrenals.</a:t>
            </a:r>
          </a:p>
        </p:txBody>
      </p:sp>
    </p:spTree>
  </p:cSld>
  <p:clrMapOvr>
    <a:masterClrMapping/>
  </p:clrMapOvr>
  <p:transition advClick="0" advTm="12000"/>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42690EE2-0034-9056-1E11-53E083AD69E9}"/>
              </a:ext>
            </a:extLst>
          </p:cNvPr>
          <p:cNvSpPr>
            <a:spLocks noGrp="1" noRot="1" noChangeArrowheads="1"/>
          </p:cNvSpPr>
          <p:nvPr>
            <p:ph type="title"/>
          </p:nvPr>
        </p:nvSpPr>
        <p:spPr/>
        <p:txBody>
          <a:bodyPr/>
          <a:lstStyle/>
          <a:p>
            <a:pPr eaLnBrk="1" hangingPunct="1">
              <a:defRPr/>
            </a:pPr>
            <a:r>
              <a:rPr lang="en-US"/>
              <a:t>Bromine Summary</a:t>
            </a:r>
          </a:p>
        </p:txBody>
      </p:sp>
      <p:sp>
        <p:nvSpPr>
          <p:cNvPr id="78851" name="Rectangle 3">
            <a:extLst>
              <a:ext uri="{FF2B5EF4-FFF2-40B4-BE49-F238E27FC236}">
                <a16:creationId xmlns:a16="http://schemas.microsoft.com/office/drawing/2014/main" id="{07C2C6F7-0E6A-ABFA-5965-15073BC91898}"/>
              </a:ext>
            </a:extLst>
          </p:cNvPr>
          <p:cNvSpPr>
            <a:spLocks noGrp="1" noRot="1" noChangeArrowheads="1"/>
          </p:cNvSpPr>
          <p:nvPr>
            <p:ph type="body" idx="1"/>
          </p:nvPr>
        </p:nvSpPr>
        <p:spPr>
          <a:xfrm>
            <a:off x="301625" y="1752600"/>
            <a:ext cx="8540750" cy="4422775"/>
          </a:xfrm>
        </p:spPr>
        <p:txBody>
          <a:bodyPr/>
          <a:lstStyle/>
          <a:p>
            <a:pPr eaLnBrk="1" hangingPunct="1">
              <a:lnSpc>
                <a:spcPct val="90000"/>
              </a:lnSpc>
              <a:defRPr/>
            </a:pPr>
            <a:r>
              <a:rPr lang="en-US" sz="2800"/>
              <a:t>Bromine is a </a:t>
            </a:r>
            <a:r>
              <a:rPr lang="en-US" sz="2800" b="1" u="sng"/>
              <a:t>toxic substance</a:t>
            </a:r>
            <a:r>
              <a:rPr lang="en-US" sz="2800"/>
              <a:t> with no known value in the body</a:t>
            </a:r>
          </a:p>
          <a:p>
            <a:pPr eaLnBrk="1" hangingPunct="1">
              <a:lnSpc>
                <a:spcPct val="90000"/>
              </a:lnSpc>
              <a:defRPr/>
            </a:pPr>
            <a:r>
              <a:rPr lang="en-US" sz="2800"/>
              <a:t>Part of the family of halides</a:t>
            </a:r>
          </a:p>
          <a:p>
            <a:pPr lvl="1" eaLnBrk="1" hangingPunct="1">
              <a:lnSpc>
                <a:spcPct val="90000"/>
              </a:lnSpc>
              <a:defRPr/>
            </a:pPr>
            <a:r>
              <a:rPr lang="en-US" sz="2400"/>
              <a:t>Iodine, bromine, fluorine, chlorine</a:t>
            </a:r>
          </a:p>
          <a:p>
            <a:pPr eaLnBrk="1" hangingPunct="1">
              <a:lnSpc>
                <a:spcPct val="90000"/>
              </a:lnSpc>
              <a:defRPr/>
            </a:pPr>
            <a:r>
              <a:rPr lang="en-US" sz="2800"/>
              <a:t>All halides compete with one another</a:t>
            </a:r>
          </a:p>
          <a:p>
            <a:pPr lvl="1" eaLnBrk="1" hangingPunct="1">
              <a:lnSpc>
                <a:spcPct val="90000"/>
              </a:lnSpc>
              <a:defRPr/>
            </a:pPr>
            <a:r>
              <a:rPr lang="en-US" sz="2400"/>
              <a:t>Absorption</a:t>
            </a:r>
          </a:p>
          <a:p>
            <a:pPr lvl="1" eaLnBrk="1" hangingPunct="1">
              <a:lnSpc>
                <a:spcPct val="90000"/>
              </a:lnSpc>
              <a:defRPr/>
            </a:pPr>
            <a:r>
              <a:rPr lang="en-US" sz="2400"/>
              <a:t>Receptor binding</a:t>
            </a:r>
          </a:p>
          <a:p>
            <a:pPr eaLnBrk="1" hangingPunct="1">
              <a:lnSpc>
                <a:spcPct val="90000"/>
              </a:lnSpc>
              <a:defRPr/>
            </a:pPr>
            <a:r>
              <a:rPr lang="en-US" sz="2800"/>
              <a:t>Bromine interferes with iodine utilization in the thyroid as well as other areas of the body (breast, prostate, etc.)</a:t>
            </a:r>
          </a:p>
          <a:p>
            <a:pPr eaLnBrk="1" hangingPunct="1">
              <a:lnSpc>
                <a:spcPct val="90000"/>
              </a:lnSpc>
              <a:defRPr/>
            </a:pPr>
            <a:endParaRPr lang="en-US" sz="2800"/>
          </a:p>
        </p:txBody>
      </p:sp>
    </p:spTree>
  </p:cSld>
  <p:clrMapOvr>
    <a:masterClrMapping/>
  </p:clrMapOvr>
  <p:transition advClick="0" advTm="12000"/>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a:extLst>
              <a:ext uri="{FF2B5EF4-FFF2-40B4-BE49-F238E27FC236}">
                <a16:creationId xmlns:a16="http://schemas.microsoft.com/office/drawing/2014/main" id="{B6458657-DCF1-446B-61FD-4100885F52A5}"/>
              </a:ext>
            </a:extLst>
          </p:cNvPr>
          <p:cNvSpPr>
            <a:spLocks noGrp="1" noRot="1" noChangeArrowheads="1"/>
          </p:cNvSpPr>
          <p:nvPr>
            <p:ph type="title"/>
          </p:nvPr>
        </p:nvSpPr>
        <p:spPr/>
        <p:txBody>
          <a:bodyPr/>
          <a:lstStyle/>
          <a:p>
            <a:pPr eaLnBrk="1" hangingPunct="1">
              <a:defRPr/>
            </a:pPr>
            <a:r>
              <a:rPr lang="en-US"/>
              <a:t>Why Does Bromine Compete?</a:t>
            </a:r>
          </a:p>
        </p:txBody>
      </p:sp>
      <p:sp>
        <p:nvSpPr>
          <p:cNvPr id="199683" name="Rectangle 3">
            <a:extLst>
              <a:ext uri="{FF2B5EF4-FFF2-40B4-BE49-F238E27FC236}">
                <a16:creationId xmlns:a16="http://schemas.microsoft.com/office/drawing/2014/main" id="{6ABC4510-E6F7-2B29-87DF-0920F5777ADC}"/>
              </a:ext>
            </a:extLst>
          </p:cNvPr>
          <p:cNvSpPr>
            <a:spLocks noGrp="1" noRot="1" noChangeArrowheads="1"/>
          </p:cNvSpPr>
          <p:nvPr>
            <p:ph type="body" idx="1"/>
          </p:nvPr>
        </p:nvSpPr>
        <p:spPr>
          <a:xfrm>
            <a:off x="301625" y="1371600"/>
            <a:ext cx="8540750" cy="4727575"/>
          </a:xfrm>
        </p:spPr>
        <p:txBody>
          <a:bodyPr/>
          <a:lstStyle/>
          <a:p>
            <a:pPr algn="ctr" eaLnBrk="1" hangingPunct="1">
              <a:buFont typeface="Wingdings" panose="05000000000000000000" pitchFamily="2" charset="2"/>
              <a:buNone/>
              <a:defRPr/>
            </a:pPr>
            <a:r>
              <a:rPr lang="en-US" sz="2400"/>
              <a:t>Both are halogens and are close in molecular weight.</a:t>
            </a:r>
          </a:p>
          <a:p>
            <a:pPr eaLnBrk="1" hangingPunct="1">
              <a:buFont typeface="Wingdings" panose="05000000000000000000" pitchFamily="2" charset="2"/>
              <a:buNone/>
              <a:defRPr/>
            </a:pPr>
            <a:endParaRPr lang="en-US" sz="2400"/>
          </a:p>
        </p:txBody>
      </p:sp>
      <p:pic>
        <p:nvPicPr>
          <p:cNvPr id="69636" name="Picture 4" descr="Clickable Map of the Periodic Table">
            <a:extLst>
              <a:ext uri="{FF2B5EF4-FFF2-40B4-BE49-F238E27FC236}">
                <a16:creationId xmlns:a16="http://schemas.microsoft.com/office/drawing/2014/main" id="{10770688-015D-490E-316C-EF83B01C64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2133600"/>
            <a:ext cx="55245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advTm="12000"/>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a:extLst>
              <a:ext uri="{FF2B5EF4-FFF2-40B4-BE49-F238E27FC236}">
                <a16:creationId xmlns:a16="http://schemas.microsoft.com/office/drawing/2014/main" id="{7296B31A-2787-DD28-2B11-5A0329E94921}"/>
              </a:ext>
            </a:extLst>
          </p:cNvPr>
          <p:cNvSpPr>
            <a:spLocks noGrp="1" noRot="1" noChangeArrowheads="1"/>
          </p:cNvSpPr>
          <p:nvPr>
            <p:ph type="title"/>
          </p:nvPr>
        </p:nvSpPr>
        <p:spPr/>
        <p:txBody>
          <a:bodyPr/>
          <a:lstStyle/>
          <a:p>
            <a:pPr eaLnBrk="1" hangingPunct="1">
              <a:defRPr/>
            </a:pPr>
            <a:r>
              <a:rPr lang="en-US"/>
              <a:t>Detoxifying Bromide/Bromine</a:t>
            </a:r>
          </a:p>
        </p:txBody>
      </p:sp>
      <p:sp>
        <p:nvSpPr>
          <p:cNvPr id="195587" name="Rectangle 3">
            <a:extLst>
              <a:ext uri="{FF2B5EF4-FFF2-40B4-BE49-F238E27FC236}">
                <a16:creationId xmlns:a16="http://schemas.microsoft.com/office/drawing/2014/main" id="{3C063A9F-16B0-1957-5C54-E4B5EBB76E38}"/>
              </a:ext>
            </a:extLst>
          </p:cNvPr>
          <p:cNvSpPr>
            <a:spLocks noGrp="1" noRot="1" noChangeArrowheads="1"/>
          </p:cNvSpPr>
          <p:nvPr>
            <p:ph type="body" idx="1"/>
          </p:nvPr>
        </p:nvSpPr>
        <p:spPr>
          <a:xfrm>
            <a:off x="301625" y="1676400"/>
            <a:ext cx="8540750" cy="4876800"/>
          </a:xfrm>
        </p:spPr>
        <p:txBody>
          <a:bodyPr/>
          <a:lstStyle/>
          <a:p>
            <a:pPr eaLnBrk="1" hangingPunct="1">
              <a:lnSpc>
                <a:spcPct val="80000"/>
              </a:lnSpc>
              <a:defRPr/>
            </a:pPr>
            <a:r>
              <a:rPr lang="en-US" sz="2800"/>
              <a:t>Once bromide is absorbed, it binds tightly to the iodine receptors in the body.  </a:t>
            </a:r>
          </a:p>
          <a:p>
            <a:pPr eaLnBrk="1" hangingPunct="1">
              <a:lnSpc>
                <a:spcPct val="80000"/>
              </a:lnSpc>
              <a:defRPr/>
            </a:pPr>
            <a:r>
              <a:rPr lang="en-US" sz="2800"/>
              <a:t>In addition, bromide can bind to the transport cells for iodide (sodium-iodide symporter--NIS) and </a:t>
            </a:r>
            <a:r>
              <a:rPr lang="en-US" sz="2800" u="sng"/>
              <a:t>damage</a:t>
            </a:r>
            <a:r>
              <a:rPr lang="en-US" sz="2800"/>
              <a:t> these cells.  </a:t>
            </a:r>
          </a:p>
          <a:p>
            <a:pPr eaLnBrk="1" hangingPunct="1">
              <a:lnSpc>
                <a:spcPct val="80000"/>
              </a:lnSpc>
              <a:defRPr/>
            </a:pPr>
            <a:r>
              <a:rPr lang="en-US" sz="2800"/>
              <a:t>The oxidized form of bromide--bromine--is stored in the fat tissues.  </a:t>
            </a:r>
          </a:p>
          <a:p>
            <a:pPr eaLnBrk="1" hangingPunct="1">
              <a:lnSpc>
                <a:spcPct val="80000"/>
              </a:lnSpc>
              <a:defRPr/>
            </a:pPr>
            <a:r>
              <a:rPr lang="en-US" sz="2800"/>
              <a:t>Taking iodine in normal (but larger than the RDA) doses can help to competitively inhibit the binding of bromine.  </a:t>
            </a:r>
          </a:p>
          <a:p>
            <a:pPr eaLnBrk="1" hangingPunct="1">
              <a:lnSpc>
                <a:spcPct val="80000"/>
              </a:lnSpc>
              <a:defRPr/>
            </a:pPr>
            <a:r>
              <a:rPr lang="en-US" sz="2800">
                <a:solidFill>
                  <a:schemeClr val="hlink"/>
                </a:solidFill>
              </a:rPr>
              <a:t>Iodine supplementation allows the body to detoxify itself from bromine, while retaining iodine. </a:t>
            </a:r>
          </a:p>
        </p:txBody>
      </p:sp>
    </p:spTree>
  </p:cSld>
  <p:clrMapOvr>
    <a:masterClrMapping/>
  </p:clrMapOvr>
  <p:transition advClick="0" advTm="12000"/>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4A3D7C01-E1F4-9575-94B1-E3BAAD04A98D}"/>
              </a:ext>
            </a:extLst>
          </p:cNvPr>
          <p:cNvSpPr>
            <a:spLocks noGrp="1" noRot="1" noChangeArrowheads="1"/>
          </p:cNvSpPr>
          <p:nvPr>
            <p:ph type="title"/>
          </p:nvPr>
        </p:nvSpPr>
        <p:spPr/>
        <p:txBody>
          <a:bodyPr/>
          <a:lstStyle/>
          <a:p>
            <a:pPr eaLnBrk="1" hangingPunct="1">
              <a:defRPr/>
            </a:pPr>
            <a:r>
              <a:rPr lang="en-US"/>
              <a:t>Iodine &amp; The Hormonal System</a:t>
            </a:r>
          </a:p>
        </p:txBody>
      </p:sp>
      <p:sp>
        <p:nvSpPr>
          <p:cNvPr id="83971" name="Rectangle 3">
            <a:extLst>
              <a:ext uri="{FF2B5EF4-FFF2-40B4-BE49-F238E27FC236}">
                <a16:creationId xmlns:a16="http://schemas.microsoft.com/office/drawing/2014/main" id="{BED4A8D9-C296-986A-59BF-458C79A3D506}"/>
              </a:ext>
            </a:extLst>
          </p:cNvPr>
          <p:cNvSpPr>
            <a:spLocks noGrp="1" noRot="1" noChangeArrowheads="1"/>
          </p:cNvSpPr>
          <p:nvPr>
            <p:ph type="body" idx="1"/>
          </p:nvPr>
        </p:nvSpPr>
        <p:spPr/>
        <p:txBody>
          <a:bodyPr/>
          <a:lstStyle/>
          <a:p>
            <a:pPr eaLnBrk="1" hangingPunct="1">
              <a:lnSpc>
                <a:spcPct val="90000"/>
              </a:lnSpc>
              <a:defRPr/>
            </a:pPr>
            <a:r>
              <a:rPr lang="en-US"/>
              <a:t>It is impossible to balance the hormonal system without iodine sufficiency </a:t>
            </a:r>
          </a:p>
          <a:p>
            <a:pPr lvl="1" eaLnBrk="1" hangingPunct="1">
              <a:lnSpc>
                <a:spcPct val="90000"/>
              </a:lnSpc>
              <a:defRPr/>
            </a:pPr>
            <a:r>
              <a:rPr lang="en-US"/>
              <a:t> Thyroid</a:t>
            </a:r>
          </a:p>
          <a:p>
            <a:pPr lvl="1" eaLnBrk="1" hangingPunct="1">
              <a:lnSpc>
                <a:spcPct val="90000"/>
              </a:lnSpc>
              <a:defRPr/>
            </a:pPr>
            <a:r>
              <a:rPr lang="en-US"/>
              <a:t> Adrenals</a:t>
            </a:r>
          </a:p>
          <a:p>
            <a:pPr lvl="1" eaLnBrk="1" hangingPunct="1">
              <a:lnSpc>
                <a:spcPct val="90000"/>
              </a:lnSpc>
              <a:defRPr/>
            </a:pPr>
            <a:r>
              <a:rPr lang="en-US"/>
              <a:t> Sex hormones</a:t>
            </a:r>
          </a:p>
          <a:p>
            <a:pPr eaLnBrk="1" hangingPunct="1">
              <a:lnSpc>
                <a:spcPct val="90000"/>
              </a:lnSpc>
              <a:defRPr/>
            </a:pPr>
            <a:r>
              <a:rPr lang="en-US"/>
              <a:t>Whole body iodine sufficiency generally requires higher doses of iodine/iodide combinations</a:t>
            </a:r>
          </a:p>
          <a:p>
            <a:pPr lvl="2" eaLnBrk="1" hangingPunct="1">
              <a:lnSpc>
                <a:spcPct val="90000"/>
              </a:lnSpc>
              <a:defRPr/>
            </a:pPr>
            <a:r>
              <a:rPr lang="en-US"/>
              <a:t>12.5 to 150 mg/day (per Dr. Brownstein)</a:t>
            </a:r>
          </a:p>
        </p:txBody>
      </p:sp>
    </p:spTree>
  </p:cSld>
  <p:clrMapOvr>
    <a:masterClrMapping/>
  </p:clrMapOvr>
  <p:transition advClick="0" advTm="12000"/>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a:extLst>
              <a:ext uri="{FF2B5EF4-FFF2-40B4-BE49-F238E27FC236}">
                <a16:creationId xmlns:a16="http://schemas.microsoft.com/office/drawing/2014/main" id="{B82F253E-145B-572E-615B-B0B65306552F}"/>
              </a:ext>
            </a:extLst>
          </p:cNvPr>
          <p:cNvSpPr>
            <a:spLocks noGrp="1" noRot="1" noChangeArrowheads="1"/>
          </p:cNvSpPr>
          <p:nvPr>
            <p:ph type="title"/>
          </p:nvPr>
        </p:nvSpPr>
        <p:spPr>
          <a:xfrm>
            <a:off x="301625" y="350838"/>
            <a:ext cx="8510588" cy="1325562"/>
          </a:xfrm>
        </p:spPr>
        <p:txBody>
          <a:bodyPr/>
          <a:lstStyle/>
          <a:p>
            <a:pPr eaLnBrk="1" hangingPunct="1">
              <a:defRPr/>
            </a:pPr>
            <a:r>
              <a:rPr lang="en-US"/>
              <a:t>Iodine Deficiency and</a:t>
            </a:r>
            <a:br>
              <a:rPr lang="en-US"/>
            </a:br>
            <a:r>
              <a:rPr lang="en-US"/>
              <a:t> The Thyroid</a:t>
            </a:r>
          </a:p>
        </p:txBody>
      </p:sp>
      <p:sp>
        <p:nvSpPr>
          <p:cNvPr id="124931" name="Rectangle 3">
            <a:extLst>
              <a:ext uri="{FF2B5EF4-FFF2-40B4-BE49-F238E27FC236}">
                <a16:creationId xmlns:a16="http://schemas.microsoft.com/office/drawing/2014/main" id="{26F366BB-D5A9-755E-2D4E-C2DD2093CA57}"/>
              </a:ext>
            </a:extLst>
          </p:cNvPr>
          <p:cNvSpPr>
            <a:spLocks noGrp="1" noRot="1" noChangeArrowheads="1"/>
          </p:cNvSpPr>
          <p:nvPr>
            <p:ph type="body" idx="1"/>
          </p:nvPr>
        </p:nvSpPr>
        <p:spPr/>
        <p:txBody>
          <a:bodyPr/>
          <a:lstStyle/>
          <a:p>
            <a:pPr eaLnBrk="1" hangingPunct="1">
              <a:lnSpc>
                <a:spcPct val="90000"/>
              </a:lnSpc>
              <a:defRPr/>
            </a:pPr>
            <a:r>
              <a:rPr lang="en-US" sz="2800"/>
              <a:t>Associated with goiter, nodules, hypothyroidism, hyperthyroidism.</a:t>
            </a:r>
          </a:p>
          <a:p>
            <a:pPr eaLnBrk="1" hangingPunct="1">
              <a:lnSpc>
                <a:spcPct val="90000"/>
              </a:lnSpc>
              <a:defRPr/>
            </a:pPr>
            <a:r>
              <a:rPr lang="en-US" sz="2800"/>
              <a:t>Inorganic iodine therapy will decrease the size of a goiter, and also the size of nodules.</a:t>
            </a:r>
          </a:p>
          <a:p>
            <a:pPr eaLnBrk="1" hangingPunct="1">
              <a:lnSpc>
                <a:spcPct val="90000"/>
              </a:lnSpc>
              <a:defRPr/>
            </a:pPr>
            <a:r>
              <a:rPr lang="en-US" sz="2800"/>
              <a:t>Inorganic iodine therapy will repair hypothyroidism </a:t>
            </a:r>
            <a:r>
              <a:rPr lang="en-US" sz="2800" u="sng"/>
              <a:t>and</a:t>
            </a:r>
            <a:r>
              <a:rPr lang="en-US" sz="2800"/>
              <a:t> hyperthyroidism.  </a:t>
            </a:r>
          </a:p>
          <a:p>
            <a:pPr eaLnBrk="1" hangingPunct="1">
              <a:lnSpc>
                <a:spcPct val="90000"/>
              </a:lnSpc>
              <a:defRPr/>
            </a:pPr>
            <a:r>
              <a:rPr lang="en-US" sz="2800" b="1" u="sng"/>
              <a:t>BEWARE</a:t>
            </a:r>
            <a:r>
              <a:rPr lang="en-US" sz="2800"/>
              <a:t> that some people are very iodine sensitive and may become hyperthyroid when exposed to iodine.  (Your doctor should check iodine levels at 1 month!)</a:t>
            </a:r>
          </a:p>
        </p:txBody>
      </p:sp>
    </p:spTree>
  </p:cSld>
  <p:clrMapOvr>
    <a:masterClrMapping/>
  </p:clrMapOvr>
  <p:transition advClick="0" advTm="12000"/>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a:extLst>
              <a:ext uri="{FF2B5EF4-FFF2-40B4-BE49-F238E27FC236}">
                <a16:creationId xmlns:a16="http://schemas.microsoft.com/office/drawing/2014/main" id="{D6E9E480-826B-1397-17C4-5B7C01BE373C}"/>
              </a:ext>
            </a:extLst>
          </p:cNvPr>
          <p:cNvSpPr>
            <a:spLocks noGrp="1" noRot="1" noChangeArrowheads="1"/>
          </p:cNvSpPr>
          <p:nvPr>
            <p:ph type="title"/>
          </p:nvPr>
        </p:nvSpPr>
        <p:spPr/>
        <p:txBody>
          <a:bodyPr/>
          <a:lstStyle/>
          <a:p>
            <a:pPr eaLnBrk="1" hangingPunct="1">
              <a:defRPr/>
            </a:pPr>
            <a:r>
              <a:rPr lang="en-US"/>
              <a:t>Symptoms of Hypothyroidism</a:t>
            </a:r>
          </a:p>
        </p:txBody>
      </p:sp>
      <p:sp>
        <p:nvSpPr>
          <p:cNvPr id="139268" name="Rectangle 4">
            <a:extLst>
              <a:ext uri="{FF2B5EF4-FFF2-40B4-BE49-F238E27FC236}">
                <a16:creationId xmlns:a16="http://schemas.microsoft.com/office/drawing/2014/main" id="{F5793462-BE9C-DA39-7CD3-1596E63B6BC3}"/>
              </a:ext>
            </a:extLst>
          </p:cNvPr>
          <p:cNvSpPr>
            <a:spLocks noGrp="1" noRot="1" noChangeArrowheads="1"/>
          </p:cNvSpPr>
          <p:nvPr>
            <p:ph type="body" sz="half" idx="1"/>
          </p:nvPr>
        </p:nvSpPr>
        <p:spPr/>
        <p:txBody>
          <a:bodyPr/>
          <a:lstStyle/>
          <a:p>
            <a:pPr eaLnBrk="1" hangingPunct="1">
              <a:lnSpc>
                <a:spcPct val="80000"/>
              </a:lnSpc>
              <a:defRPr/>
            </a:pPr>
            <a:r>
              <a:rPr lang="en-US" sz="1600" u="sng">
                <a:solidFill>
                  <a:schemeClr val="hlink"/>
                </a:solidFill>
              </a:rPr>
              <a:t>Brittle nails</a:t>
            </a:r>
          </a:p>
          <a:p>
            <a:pPr eaLnBrk="1" hangingPunct="1">
              <a:lnSpc>
                <a:spcPct val="80000"/>
              </a:lnSpc>
              <a:defRPr/>
            </a:pPr>
            <a:r>
              <a:rPr lang="en-US" sz="1600" u="sng">
                <a:solidFill>
                  <a:schemeClr val="hlink"/>
                </a:solidFill>
              </a:rPr>
              <a:t>Carpal tunnel syndrome</a:t>
            </a:r>
          </a:p>
          <a:p>
            <a:pPr eaLnBrk="1" hangingPunct="1">
              <a:lnSpc>
                <a:spcPct val="80000"/>
              </a:lnSpc>
              <a:defRPr/>
            </a:pPr>
            <a:r>
              <a:rPr lang="en-US" sz="1600" u="sng">
                <a:solidFill>
                  <a:schemeClr val="hlink"/>
                </a:solidFill>
              </a:rPr>
              <a:t>Cold hand and feet</a:t>
            </a:r>
          </a:p>
          <a:p>
            <a:pPr eaLnBrk="1" hangingPunct="1">
              <a:lnSpc>
                <a:spcPct val="80000"/>
              </a:lnSpc>
              <a:defRPr/>
            </a:pPr>
            <a:r>
              <a:rPr lang="en-US" sz="1600" u="sng">
                <a:solidFill>
                  <a:schemeClr val="hlink"/>
                </a:solidFill>
              </a:rPr>
              <a:t>Cold intolerance</a:t>
            </a:r>
          </a:p>
          <a:p>
            <a:pPr eaLnBrk="1" hangingPunct="1">
              <a:lnSpc>
                <a:spcPct val="80000"/>
              </a:lnSpc>
              <a:defRPr/>
            </a:pPr>
            <a:r>
              <a:rPr lang="en-US" sz="1600" u="sng">
                <a:solidFill>
                  <a:schemeClr val="hlink"/>
                </a:solidFill>
              </a:rPr>
              <a:t>Constipation</a:t>
            </a:r>
          </a:p>
          <a:p>
            <a:pPr eaLnBrk="1" hangingPunct="1">
              <a:lnSpc>
                <a:spcPct val="80000"/>
              </a:lnSpc>
              <a:defRPr/>
            </a:pPr>
            <a:r>
              <a:rPr lang="en-US" sz="1600" u="sng">
                <a:solidFill>
                  <a:schemeClr val="hlink"/>
                </a:solidFill>
              </a:rPr>
              <a:t>Depression</a:t>
            </a:r>
          </a:p>
          <a:p>
            <a:pPr eaLnBrk="1" hangingPunct="1">
              <a:lnSpc>
                <a:spcPct val="80000"/>
              </a:lnSpc>
              <a:defRPr/>
            </a:pPr>
            <a:r>
              <a:rPr lang="en-US" sz="1600" u="sng">
                <a:solidFill>
                  <a:schemeClr val="hlink"/>
                </a:solidFill>
              </a:rPr>
              <a:t>Difficulty swallowing</a:t>
            </a:r>
          </a:p>
          <a:p>
            <a:pPr eaLnBrk="1" hangingPunct="1">
              <a:lnSpc>
                <a:spcPct val="80000"/>
              </a:lnSpc>
              <a:defRPr/>
            </a:pPr>
            <a:r>
              <a:rPr lang="en-US" sz="1600"/>
              <a:t>Dry skin</a:t>
            </a:r>
          </a:p>
          <a:p>
            <a:pPr eaLnBrk="1" hangingPunct="1">
              <a:lnSpc>
                <a:spcPct val="80000"/>
              </a:lnSpc>
              <a:defRPr/>
            </a:pPr>
            <a:r>
              <a:rPr lang="en-US" sz="1600"/>
              <a:t>Edema</a:t>
            </a:r>
          </a:p>
          <a:p>
            <a:pPr eaLnBrk="1" hangingPunct="1">
              <a:lnSpc>
                <a:spcPct val="80000"/>
              </a:lnSpc>
              <a:defRPr/>
            </a:pPr>
            <a:r>
              <a:rPr lang="en-US" sz="1600" u="sng">
                <a:solidFill>
                  <a:schemeClr val="hlink"/>
                </a:solidFill>
              </a:rPr>
              <a:t>Elevated cholesterol</a:t>
            </a:r>
          </a:p>
          <a:p>
            <a:pPr eaLnBrk="1" hangingPunct="1">
              <a:lnSpc>
                <a:spcPct val="80000"/>
              </a:lnSpc>
              <a:defRPr/>
            </a:pPr>
            <a:r>
              <a:rPr lang="en-US" sz="1600"/>
              <a:t>Essential hypertension</a:t>
            </a:r>
          </a:p>
          <a:p>
            <a:pPr eaLnBrk="1" hangingPunct="1">
              <a:lnSpc>
                <a:spcPct val="80000"/>
              </a:lnSpc>
              <a:defRPr/>
            </a:pPr>
            <a:r>
              <a:rPr lang="en-US" sz="1600" u="sng">
                <a:solidFill>
                  <a:schemeClr val="hlink"/>
                </a:solidFill>
              </a:rPr>
              <a:t>Eyelid swelling</a:t>
            </a:r>
          </a:p>
          <a:p>
            <a:pPr eaLnBrk="1" hangingPunct="1">
              <a:lnSpc>
                <a:spcPct val="80000"/>
              </a:lnSpc>
              <a:defRPr/>
            </a:pPr>
            <a:r>
              <a:rPr lang="en-US" sz="1600" u="sng">
                <a:solidFill>
                  <a:schemeClr val="hlink"/>
                </a:solidFill>
              </a:rPr>
              <a:t>Fatigue</a:t>
            </a:r>
          </a:p>
          <a:p>
            <a:pPr eaLnBrk="1" hangingPunct="1">
              <a:lnSpc>
                <a:spcPct val="80000"/>
              </a:lnSpc>
              <a:defRPr/>
            </a:pPr>
            <a:r>
              <a:rPr lang="en-US" sz="1600" u="sng">
                <a:solidFill>
                  <a:schemeClr val="hlink"/>
                </a:solidFill>
              </a:rPr>
              <a:t>Hair loss</a:t>
            </a:r>
          </a:p>
          <a:p>
            <a:pPr eaLnBrk="1" hangingPunct="1">
              <a:lnSpc>
                <a:spcPct val="80000"/>
              </a:lnSpc>
              <a:defRPr/>
            </a:pPr>
            <a:r>
              <a:rPr lang="en-US" sz="1600" u="sng">
                <a:solidFill>
                  <a:schemeClr val="hlink"/>
                </a:solidFill>
              </a:rPr>
              <a:t>Headaches</a:t>
            </a:r>
          </a:p>
          <a:p>
            <a:pPr eaLnBrk="1" hangingPunct="1">
              <a:lnSpc>
                <a:spcPct val="80000"/>
              </a:lnSpc>
              <a:defRPr/>
            </a:pPr>
            <a:r>
              <a:rPr lang="en-US" sz="1600" u="sng">
                <a:solidFill>
                  <a:schemeClr val="hlink"/>
                </a:solidFill>
              </a:rPr>
              <a:t>Hoarseness</a:t>
            </a:r>
          </a:p>
        </p:txBody>
      </p:sp>
      <p:sp>
        <p:nvSpPr>
          <p:cNvPr id="139269" name="Rectangle 5">
            <a:extLst>
              <a:ext uri="{FF2B5EF4-FFF2-40B4-BE49-F238E27FC236}">
                <a16:creationId xmlns:a16="http://schemas.microsoft.com/office/drawing/2014/main" id="{17726F82-9246-800E-B98B-F8B4B221AC25}"/>
              </a:ext>
            </a:extLst>
          </p:cNvPr>
          <p:cNvSpPr>
            <a:spLocks noGrp="1" noRot="1" noChangeArrowheads="1"/>
          </p:cNvSpPr>
          <p:nvPr>
            <p:ph type="body" sz="half" idx="2"/>
          </p:nvPr>
        </p:nvSpPr>
        <p:spPr/>
        <p:txBody>
          <a:bodyPr/>
          <a:lstStyle/>
          <a:p>
            <a:pPr eaLnBrk="1" hangingPunct="1">
              <a:lnSpc>
                <a:spcPct val="80000"/>
              </a:lnSpc>
              <a:defRPr/>
            </a:pPr>
            <a:r>
              <a:rPr lang="en-US" sz="1600" u="sng">
                <a:solidFill>
                  <a:schemeClr val="hlink"/>
                </a:solidFill>
              </a:rPr>
              <a:t>Hypotension (low blood pressure)</a:t>
            </a:r>
          </a:p>
          <a:p>
            <a:pPr eaLnBrk="1" hangingPunct="1">
              <a:lnSpc>
                <a:spcPct val="80000"/>
              </a:lnSpc>
              <a:defRPr/>
            </a:pPr>
            <a:r>
              <a:rPr lang="en-US" sz="1600" u="sng">
                <a:solidFill>
                  <a:schemeClr val="hlink"/>
                </a:solidFill>
              </a:rPr>
              <a:t>Inability to concentrate</a:t>
            </a:r>
          </a:p>
          <a:p>
            <a:pPr eaLnBrk="1" hangingPunct="1">
              <a:lnSpc>
                <a:spcPct val="80000"/>
              </a:lnSpc>
              <a:defRPr/>
            </a:pPr>
            <a:r>
              <a:rPr lang="en-US" sz="1600"/>
              <a:t>Infertility</a:t>
            </a:r>
          </a:p>
          <a:p>
            <a:pPr eaLnBrk="1" hangingPunct="1">
              <a:lnSpc>
                <a:spcPct val="80000"/>
              </a:lnSpc>
              <a:defRPr/>
            </a:pPr>
            <a:r>
              <a:rPr lang="en-US" sz="1600" u="sng">
                <a:solidFill>
                  <a:schemeClr val="hlink"/>
                </a:solidFill>
              </a:rPr>
              <a:t>Irritability</a:t>
            </a:r>
          </a:p>
          <a:p>
            <a:pPr eaLnBrk="1" hangingPunct="1">
              <a:lnSpc>
                <a:spcPct val="80000"/>
              </a:lnSpc>
              <a:defRPr/>
            </a:pPr>
            <a:r>
              <a:rPr lang="en-US" sz="1600"/>
              <a:t>Menstrual irregularities</a:t>
            </a:r>
          </a:p>
          <a:p>
            <a:pPr eaLnBrk="1" hangingPunct="1">
              <a:lnSpc>
                <a:spcPct val="80000"/>
              </a:lnSpc>
              <a:defRPr/>
            </a:pPr>
            <a:r>
              <a:rPr lang="en-US" sz="1600" u="sng">
                <a:solidFill>
                  <a:schemeClr val="hlink"/>
                </a:solidFill>
              </a:rPr>
              <a:t>Muscle cramps</a:t>
            </a:r>
          </a:p>
          <a:p>
            <a:pPr eaLnBrk="1" hangingPunct="1">
              <a:lnSpc>
                <a:spcPct val="80000"/>
              </a:lnSpc>
              <a:defRPr/>
            </a:pPr>
            <a:r>
              <a:rPr lang="en-US" sz="1600" u="sng">
                <a:solidFill>
                  <a:schemeClr val="hlink"/>
                </a:solidFill>
              </a:rPr>
              <a:t>Muscle weakness</a:t>
            </a:r>
          </a:p>
          <a:p>
            <a:pPr eaLnBrk="1" hangingPunct="1">
              <a:lnSpc>
                <a:spcPct val="80000"/>
              </a:lnSpc>
              <a:defRPr/>
            </a:pPr>
            <a:r>
              <a:rPr lang="en-US" sz="1600" u="sng">
                <a:solidFill>
                  <a:schemeClr val="hlink"/>
                </a:solidFill>
              </a:rPr>
              <a:t>Muscle and joint pain</a:t>
            </a:r>
          </a:p>
          <a:p>
            <a:pPr eaLnBrk="1" hangingPunct="1">
              <a:lnSpc>
                <a:spcPct val="80000"/>
              </a:lnSpc>
              <a:defRPr/>
            </a:pPr>
            <a:r>
              <a:rPr lang="en-US" sz="1600" u="sng">
                <a:solidFill>
                  <a:schemeClr val="hlink"/>
                </a:solidFill>
              </a:rPr>
              <a:t>Nervousness</a:t>
            </a:r>
          </a:p>
          <a:p>
            <a:pPr eaLnBrk="1" hangingPunct="1">
              <a:lnSpc>
                <a:spcPct val="80000"/>
              </a:lnSpc>
              <a:defRPr/>
            </a:pPr>
            <a:r>
              <a:rPr lang="en-US" sz="1600" u="sng">
                <a:solidFill>
                  <a:schemeClr val="hlink"/>
                </a:solidFill>
              </a:rPr>
              <a:t>Poor memory</a:t>
            </a:r>
          </a:p>
          <a:p>
            <a:pPr eaLnBrk="1" hangingPunct="1">
              <a:lnSpc>
                <a:spcPct val="80000"/>
              </a:lnSpc>
              <a:defRPr/>
            </a:pPr>
            <a:r>
              <a:rPr lang="en-US" sz="1600"/>
              <a:t>Puffy eyes</a:t>
            </a:r>
          </a:p>
          <a:p>
            <a:pPr eaLnBrk="1" hangingPunct="1">
              <a:lnSpc>
                <a:spcPct val="80000"/>
              </a:lnSpc>
              <a:defRPr/>
            </a:pPr>
            <a:r>
              <a:rPr lang="en-US" sz="1600"/>
              <a:t>Slower heartbeat</a:t>
            </a:r>
          </a:p>
          <a:p>
            <a:pPr eaLnBrk="1" hangingPunct="1">
              <a:lnSpc>
                <a:spcPct val="80000"/>
              </a:lnSpc>
              <a:defRPr/>
            </a:pPr>
            <a:r>
              <a:rPr lang="en-US" sz="1600"/>
              <a:t>Throat pain</a:t>
            </a:r>
          </a:p>
          <a:p>
            <a:pPr eaLnBrk="1" hangingPunct="1">
              <a:lnSpc>
                <a:spcPct val="80000"/>
              </a:lnSpc>
              <a:defRPr/>
            </a:pPr>
            <a:r>
              <a:rPr lang="en-US" sz="1600" u="sng">
                <a:solidFill>
                  <a:schemeClr val="hlink"/>
                </a:solidFill>
              </a:rPr>
              <a:t>Weight gain</a:t>
            </a:r>
          </a:p>
          <a:p>
            <a:pPr eaLnBrk="1" hangingPunct="1">
              <a:lnSpc>
                <a:spcPct val="80000"/>
              </a:lnSpc>
              <a:buFont typeface="Wingdings" panose="05000000000000000000" pitchFamily="2" charset="2"/>
              <a:buNone/>
              <a:defRPr/>
            </a:pPr>
            <a:endParaRPr lang="en-US" sz="1600">
              <a:solidFill>
                <a:schemeClr val="hlink"/>
              </a:solidFill>
            </a:endParaRPr>
          </a:p>
          <a:p>
            <a:pPr eaLnBrk="1" hangingPunct="1">
              <a:lnSpc>
                <a:spcPct val="80000"/>
              </a:lnSpc>
              <a:buFont typeface="Wingdings" panose="05000000000000000000" pitchFamily="2" charset="2"/>
              <a:buNone/>
              <a:defRPr/>
            </a:pPr>
            <a:r>
              <a:rPr lang="en-US" sz="1600">
                <a:solidFill>
                  <a:schemeClr val="hlink"/>
                </a:solidFill>
              </a:rPr>
              <a:t>Underscored items were my symptoms – many of which were labeled “fibromyalgia”</a:t>
            </a:r>
          </a:p>
        </p:txBody>
      </p:sp>
    </p:spTree>
  </p:cSld>
  <p:clrMapOvr>
    <a:masterClrMapping/>
  </p:clrMapOvr>
  <p:transition advClick="0" advTm="12000"/>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62F0BB8D-DEE5-8C2D-0F6B-869E3BB5C9B4}"/>
              </a:ext>
            </a:extLst>
          </p:cNvPr>
          <p:cNvSpPr>
            <a:spLocks noGrp="1" noRot="1" noChangeArrowheads="1"/>
          </p:cNvSpPr>
          <p:nvPr>
            <p:ph type="title"/>
          </p:nvPr>
        </p:nvSpPr>
        <p:spPr>
          <a:xfrm>
            <a:off x="301625" y="274638"/>
            <a:ext cx="8510588" cy="1325562"/>
          </a:xfrm>
        </p:spPr>
        <p:txBody>
          <a:bodyPr/>
          <a:lstStyle/>
          <a:p>
            <a:pPr eaLnBrk="1" hangingPunct="1">
              <a:defRPr/>
            </a:pPr>
            <a:r>
              <a:rPr lang="en-US"/>
              <a:t>Iodine Is A Detoxifying Agent</a:t>
            </a:r>
          </a:p>
        </p:txBody>
      </p:sp>
      <p:sp>
        <p:nvSpPr>
          <p:cNvPr id="93187" name="Rectangle 3">
            <a:extLst>
              <a:ext uri="{FF2B5EF4-FFF2-40B4-BE49-F238E27FC236}">
                <a16:creationId xmlns:a16="http://schemas.microsoft.com/office/drawing/2014/main" id="{0BE3ED89-7043-FA71-1379-74B0D6B7238E}"/>
              </a:ext>
            </a:extLst>
          </p:cNvPr>
          <p:cNvSpPr>
            <a:spLocks noGrp="1" noRot="1" noChangeArrowheads="1"/>
          </p:cNvSpPr>
          <p:nvPr>
            <p:ph type="body" idx="1"/>
          </p:nvPr>
        </p:nvSpPr>
        <p:spPr/>
        <p:txBody>
          <a:bodyPr/>
          <a:lstStyle/>
          <a:p>
            <a:pPr eaLnBrk="1" hangingPunct="1">
              <a:lnSpc>
                <a:spcPct val="90000"/>
              </a:lnSpc>
              <a:defRPr/>
            </a:pPr>
            <a:r>
              <a:rPr lang="en-US"/>
              <a:t>Detoxifies the Other Halides</a:t>
            </a:r>
          </a:p>
          <a:p>
            <a:pPr lvl="1" eaLnBrk="1" hangingPunct="1">
              <a:lnSpc>
                <a:spcPct val="90000"/>
              </a:lnSpc>
              <a:defRPr/>
            </a:pPr>
            <a:r>
              <a:rPr lang="en-US"/>
              <a:t>Bromine</a:t>
            </a:r>
          </a:p>
          <a:p>
            <a:pPr lvl="1" eaLnBrk="1" hangingPunct="1">
              <a:lnSpc>
                <a:spcPct val="90000"/>
              </a:lnSpc>
              <a:defRPr/>
            </a:pPr>
            <a:r>
              <a:rPr lang="en-US"/>
              <a:t>Fluoride</a:t>
            </a:r>
          </a:p>
          <a:p>
            <a:pPr lvl="1" eaLnBrk="1" hangingPunct="1">
              <a:lnSpc>
                <a:spcPct val="90000"/>
              </a:lnSpc>
              <a:defRPr/>
            </a:pPr>
            <a:r>
              <a:rPr lang="en-US"/>
              <a:t>Chlorine</a:t>
            </a:r>
          </a:p>
          <a:p>
            <a:pPr eaLnBrk="1" hangingPunct="1">
              <a:lnSpc>
                <a:spcPct val="90000"/>
              </a:lnSpc>
              <a:defRPr/>
            </a:pPr>
            <a:r>
              <a:rPr lang="en-US"/>
              <a:t>Detoxifies Toxic Metals</a:t>
            </a:r>
          </a:p>
          <a:p>
            <a:pPr lvl="1" eaLnBrk="1" hangingPunct="1">
              <a:lnSpc>
                <a:spcPct val="90000"/>
              </a:lnSpc>
              <a:defRPr/>
            </a:pPr>
            <a:r>
              <a:rPr lang="en-US"/>
              <a:t>Mercury</a:t>
            </a:r>
          </a:p>
          <a:p>
            <a:pPr lvl="1" eaLnBrk="1" hangingPunct="1">
              <a:lnSpc>
                <a:spcPct val="90000"/>
              </a:lnSpc>
              <a:defRPr/>
            </a:pPr>
            <a:r>
              <a:rPr lang="en-US"/>
              <a:t>Lead</a:t>
            </a:r>
          </a:p>
          <a:p>
            <a:pPr lvl="1" eaLnBrk="1" hangingPunct="1">
              <a:lnSpc>
                <a:spcPct val="90000"/>
              </a:lnSpc>
              <a:defRPr/>
            </a:pPr>
            <a:r>
              <a:rPr lang="en-US"/>
              <a:t>Aluminum</a:t>
            </a:r>
          </a:p>
          <a:p>
            <a:pPr lvl="1" eaLnBrk="1" hangingPunct="1">
              <a:lnSpc>
                <a:spcPct val="90000"/>
              </a:lnSpc>
              <a:defRPr/>
            </a:pPr>
            <a:r>
              <a:rPr lang="en-US"/>
              <a:t>Cadmium</a:t>
            </a:r>
          </a:p>
          <a:p>
            <a:pPr eaLnBrk="1" hangingPunct="1">
              <a:lnSpc>
                <a:spcPct val="90000"/>
              </a:lnSpc>
              <a:buFont typeface="Wingdings" panose="05000000000000000000" pitchFamily="2" charset="2"/>
              <a:buNone/>
              <a:defRPr/>
            </a:pPr>
            <a:endParaRPr lang="en-US"/>
          </a:p>
        </p:txBody>
      </p:sp>
    </p:spTree>
  </p:cSld>
  <p:clrMapOvr>
    <a:masterClrMapping/>
  </p:clrMapOvr>
  <p:transition advClick="0" advTm="12000"/>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22B37CD2-BE5A-3D7C-8E46-C8DE93FEBC64}"/>
              </a:ext>
            </a:extLst>
          </p:cNvPr>
          <p:cNvSpPr>
            <a:spLocks noGrp="1" noRot="1" noChangeArrowheads="1"/>
          </p:cNvSpPr>
          <p:nvPr>
            <p:ph type="title"/>
          </p:nvPr>
        </p:nvSpPr>
        <p:spPr/>
        <p:txBody>
          <a:bodyPr/>
          <a:lstStyle/>
          <a:p>
            <a:pPr eaLnBrk="1" hangingPunct="1">
              <a:defRPr/>
            </a:pPr>
            <a:r>
              <a:rPr lang="en-US"/>
              <a:t>Fluoride </a:t>
            </a:r>
          </a:p>
        </p:txBody>
      </p:sp>
      <p:sp>
        <p:nvSpPr>
          <p:cNvPr id="95236" name="Rectangle 4">
            <a:extLst>
              <a:ext uri="{FF2B5EF4-FFF2-40B4-BE49-F238E27FC236}">
                <a16:creationId xmlns:a16="http://schemas.microsoft.com/office/drawing/2014/main" id="{069E7F2E-C817-F622-82B4-99380C387EE7}"/>
              </a:ext>
            </a:extLst>
          </p:cNvPr>
          <p:cNvSpPr>
            <a:spLocks noGrp="1" noRot="1" noChangeArrowheads="1"/>
          </p:cNvSpPr>
          <p:nvPr>
            <p:ph type="body" sz="half" idx="1"/>
          </p:nvPr>
        </p:nvSpPr>
        <p:spPr/>
        <p:txBody>
          <a:bodyPr/>
          <a:lstStyle/>
          <a:p>
            <a:pPr eaLnBrk="1" hangingPunct="1">
              <a:defRPr/>
            </a:pPr>
            <a:r>
              <a:rPr lang="en-US"/>
              <a:t>Fluoride has been linked to:</a:t>
            </a:r>
          </a:p>
          <a:p>
            <a:pPr lvl="1" eaLnBrk="1" hangingPunct="1">
              <a:defRPr/>
            </a:pPr>
            <a:r>
              <a:rPr lang="en-US"/>
              <a:t>Bone cancer</a:t>
            </a:r>
          </a:p>
          <a:p>
            <a:pPr lvl="1" eaLnBrk="1" hangingPunct="1">
              <a:defRPr/>
            </a:pPr>
            <a:r>
              <a:rPr lang="en-US"/>
              <a:t>Dental fluorosis</a:t>
            </a:r>
          </a:p>
          <a:p>
            <a:pPr lvl="1" eaLnBrk="1" hangingPunct="1">
              <a:defRPr/>
            </a:pPr>
            <a:r>
              <a:rPr lang="en-US"/>
              <a:t>Hip fractures</a:t>
            </a:r>
          </a:p>
          <a:p>
            <a:pPr lvl="1" eaLnBrk="1" hangingPunct="1">
              <a:defRPr/>
            </a:pPr>
            <a:r>
              <a:rPr lang="en-US"/>
              <a:t>Lowered intelligence</a:t>
            </a:r>
          </a:p>
          <a:p>
            <a:pPr lvl="1" eaLnBrk="1" hangingPunct="1">
              <a:defRPr/>
            </a:pPr>
            <a:r>
              <a:rPr lang="en-US"/>
              <a:t>Kidney toxicity</a:t>
            </a:r>
          </a:p>
        </p:txBody>
      </p:sp>
      <p:sp>
        <p:nvSpPr>
          <p:cNvPr id="95237" name="Rectangle 5">
            <a:extLst>
              <a:ext uri="{FF2B5EF4-FFF2-40B4-BE49-F238E27FC236}">
                <a16:creationId xmlns:a16="http://schemas.microsoft.com/office/drawing/2014/main" id="{7268D10A-E4A7-495B-6FAA-F80A0ADF07DD}"/>
              </a:ext>
            </a:extLst>
          </p:cNvPr>
          <p:cNvSpPr>
            <a:spLocks noGrp="1" noRot="1" noChangeArrowheads="1"/>
          </p:cNvSpPr>
          <p:nvPr>
            <p:ph type="body" sz="half" idx="2"/>
          </p:nvPr>
        </p:nvSpPr>
        <p:spPr/>
        <p:txBody>
          <a:bodyPr/>
          <a:lstStyle/>
          <a:p>
            <a:pPr eaLnBrk="1" hangingPunct="1">
              <a:defRPr/>
            </a:pPr>
            <a:r>
              <a:rPr lang="en-US"/>
              <a:t>Fluoride problems:</a:t>
            </a:r>
          </a:p>
          <a:p>
            <a:pPr lvl="1" eaLnBrk="1" hangingPunct="1">
              <a:defRPr/>
            </a:pPr>
            <a:r>
              <a:rPr lang="en-US"/>
              <a:t>Inability of thyroid gland to concentrate iodine</a:t>
            </a:r>
          </a:p>
          <a:p>
            <a:pPr lvl="1" eaLnBrk="1" hangingPunct="1">
              <a:defRPr/>
            </a:pPr>
            <a:r>
              <a:rPr lang="en-US"/>
              <a:t>Goitrogenic agent</a:t>
            </a:r>
          </a:p>
          <a:p>
            <a:pPr lvl="1" eaLnBrk="1" hangingPunct="1">
              <a:defRPr/>
            </a:pPr>
            <a:r>
              <a:rPr lang="en-US"/>
              <a:t>More toxic when iodine deficiency is present</a:t>
            </a:r>
          </a:p>
          <a:p>
            <a:pPr lvl="1" eaLnBrk="1" hangingPunct="1">
              <a:defRPr/>
            </a:pPr>
            <a:r>
              <a:rPr lang="en-US"/>
              <a:t>There are NO long-term studies proving that fluoride has any positive benefit</a:t>
            </a:r>
          </a:p>
        </p:txBody>
      </p:sp>
    </p:spTree>
  </p:cSld>
  <p:clrMapOvr>
    <a:masterClrMapping/>
  </p:clrMapOvr>
  <p:transition advClick="0" advTm="1200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05DC089A-D040-8CCC-EF11-2E38079A4224}"/>
              </a:ext>
            </a:extLst>
          </p:cNvPr>
          <p:cNvSpPr>
            <a:spLocks noGrp="1" noRot="1" noChangeArrowheads="1"/>
          </p:cNvSpPr>
          <p:nvPr>
            <p:ph type="title"/>
          </p:nvPr>
        </p:nvSpPr>
        <p:spPr/>
        <p:txBody>
          <a:bodyPr/>
          <a:lstStyle/>
          <a:p>
            <a:pPr eaLnBrk="1" hangingPunct="1">
              <a:defRPr/>
            </a:pPr>
            <a:r>
              <a:rPr lang="en-US"/>
              <a:t>A Brief History of Iodine</a:t>
            </a:r>
          </a:p>
        </p:txBody>
      </p:sp>
      <p:sp>
        <p:nvSpPr>
          <p:cNvPr id="59395" name="Rectangle 3">
            <a:extLst>
              <a:ext uri="{FF2B5EF4-FFF2-40B4-BE49-F238E27FC236}">
                <a16:creationId xmlns:a16="http://schemas.microsoft.com/office/drawing/2014/main" id="{703CE2DF-0227-14C8-7D62-910A7E0EA0D2}"/>
              </a:ext>
            </a:extLst>
          </p:cNvPr>
          <p:cNvSpPr>
            <a:spLocks noGrp="1" noRot="1" noChangeArrowheads="1"/>
          </p:cNvSpPr>
          <p:nvPr>
            <p:ph type="body" idx="1"/>
          </p:nvPr>
        </p:nvSpPr>
        <p:spPr/>
        <p:txBody>
          <a:bodyPr/>
          <a:lstStyle/>
          <a:p>
            <a:pPr eaLnBrk="1" hangingPunct="1">
              <a:defRPr/>
            </a:pPr>
            <a:r>
              <a:rPr lang="en-US" sz="2800"/>
              <a:t>First discovered in 1811 by a French chemist</a:t>
            </a:r>
          </a:p>
          <a:p>
            <a:pPr eaLnBrk="1" hangingPunct="1">
              <a:defRPr/>
            </a:pPr>
            <a:r>
              <a:rPr lang="en-US" sz="2800"/>
              <a:t>Signaled the “birth” of Western medicine</a:t>
            </a:r>
          </a:p>
          <a:p>
            <a:pPr lvl="1" eaLnBrk="1" hangingPunct="1">
              <a:defRPr/>
            </a:pPr>
            <a:r>
              <a:rPr lang="en-US" sz="2400"/>
              <a:t>The use of iodine for treating goiter was the first time that a single element (iodine) was used to treat a specific illness (goiter)</a:t>
            </a:r>
          </a:p>
          <a:p>
            <a:pPr eaLnBrk="1" hangingPunct="1">
              <a:defRPr/>
            </a:pPr>
            <a:r>
              <a:rPr lang="en-US" sz="2800"/>
              <a:t>More than 100 years ago, iodine was called </a:t>
            </a:r>
          </a:p>
          <a:p>
            <a:pPr eaLnBrk="1" hangingPunct="1">
              <a:buFont typeface="Wingdings" panose="05000000000000000000" pitchFamily="2" charset="2"/>
              <a:buNone/>
              <a:defRPr/>
            </a:pPr>
            <a:r>
              <a:rPr lang="en-US" sz="2800"/>
              <a:t>	“The Universal Medicine”</a:t>
            </a:r>
          </a:p>
          <a:p>
            <a:pPr eaLnBrk="1" hangingPunct="1">
              <a:defRPr/>
            </a:pPr>
            <a:r>
              <a:rPr lang="en-US" sz="2800"/>
              <a:t>The minimum daily dose was one drop which contained 5 mg of diatomic iodine---33 X the RDA!</a:t>
            </a:r>
          </a:p>
          <a:p>
            <a:pPr lvl="1" eaLnBrk="1" hangingPunct="1">
              <a:buFontTx/>
              <a:buNone/>
              <a:defRPr/>
            </a:pPr>
            <a:endParaRPr lang="en-US" sz="2400"/>
          </a:p>
        </p:txBody>
      </p:sp>
    </p:spTree>
  </p:cSld>
  <p:clrMapOvr>
    <a:masterClrMapping/>
  </p:clrMapOvr>
  <p:transition advClick="0" advTm="12000"/>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E2845FDF-7920-0433-9146-03238BFA6FEE}"/>
              </a:ext>
            </a:extLst>
          </p:cNvPr>
          <p:cNvSpPr>
            <a:spLocks noGrp="1" noRot="1" noChangeArrowheads="1"/>
          </p:cNvSpPr>
          <p:nvPr>
            <p:ph type="title"/>
          </p:nvPr>
        </p:nvSpPr>
        <p:spPr/>
        <p:txBody>
          <a:bodyPr/>
          <a:lstStyle/>
          <a:p>
            <a:pPr eaLnBrk="1" hangingPunct="1">
              <a:defRPr/>
            </a:pPr>
            <a:r>
              <a:rPr lang="en-US"/>
              <a:t>Fluoride In Medications</a:t>
            </a:r>
            <a:br>
              <a:rPr lang="en-US"/>
            </a:br>
            <a:r>
              <a:rPr lang="en-US" sz="3200"/>
              <a:t>(Note:  Many have been </a:t>
            </a:r>
            <a:r>
              <a:rPr lang="en-US" sz="3200" u="sng"/>
              <a:t>RECALLED</a:t>
            </a:r>
            <a:r>
              <a:rPr lang="en-US" sz="3200"/>
              <a:t> or are considered “dangerous”)</a:t>
            </a:r>
            <a:endParaRPr lang="en-US" sz="3200" u="sng"/>
          </a:p>
        </p:txBody>
      </p:sp>
      <p:sp>
        <p:nvSpPr>
          <p:cNvPr id="97284" name="Rectangle 4">
            <a:extLst>
              <a:ext uri="{FF2B5EF4-FFF2-40B4-BE49-F238E27FC236}">
                <a16:creationId xmlns:a16="http://schemas.microsoft.com/office/drawing/2014/main" id="{A5861FD0-2A33-157F-5B42-7217D4AF4441}"/>
              </a:ext>
            </a:extLst>
          </p:cNvPr>
          <p:cNvSpPr>
            <a:spLocks noGrp="1" noRot="1" noChangeArrowheads="1"/>
          </p:cNvSpPr>
          <p:nvPr>
            <p:ph type="body" sz="half" idx="1"/>
          </p:nvPr>
        </p:nvSpPr>
        <p:spPr/>
        <p:txBody>
          <a:bodyPr/>
          <a:lstStyle/>
          <a:p>
            <a:pPr eaLnBrk="1" hangingPunct="1">
              <a:lnSpc>
                <a:spcPct val="90000"/>
              </a:lnSpc>
              <a:defRPr/>
            </a:pPr>
            <a:r>
              <a:rPr lang="en-US">
                <a:solidFill>
                  <a:schemeClr val="hlink"/>
                </a:solidFill>
              </a:rPr>
              <a:t>Astemizole (Hismanal—anti-allergy)</a:t>
            </a:r>
          </a:p>
          <a:p>
            <a:pPr eaLnBrk="1" hangingPunct="1">
              <a:lnSpc>
                <a:spcPct val="90000"/>
              </a:lnSpc>
              <a:defRPr/>
            </a:pPr>
            <a:r>
              <a:rPr lang="en-US" b="1" u="sng">
                <a:solidFill>
                  <a:schemeClr val="hlink"/>
                </a:solidFill>
              </a:rPr>
              <a:t>Baycol</a:t>
            </a:r>
          </a:p>
          <a:p>
            <a:pPr eaLnBrk="1" hangingPunct="1">
              <a:lnSpc>
                <a:spcPct val="90000"/>
              </a:lnSpc>
              <a:defRPr/>
            </a:pPr>
            <a:r>
              <a:rPr lang="en-US"/>
              <a:t>Ciprofloxacin (broad spectrum antibiotic)</a:t>
            </a:r>
          </a:p>
          <a:p>
            <a:pPr eaLnBrk="1" hangingPunct="1">
              <a:lnSpc>
                <a:spcPct val="90000"/>
              </a:lnSpc>
              <a:defRPr/>
            </a:pPr>
            <a:r>
              <a:rPr lang="en-US" b="1" u="sng">
                <a:solidFill>
                  <a:schemeClr val="hlink"/>
                </a:solidFill>
              </a:rPr>
              <a:t>Fen-Phen (weight loss)</a:t>
            </a:r>
          </a:p>
          <a:p>
            <a:pPr eaLnBrk="1" hangingPunct="1">
              <a:lnSpc>
                <a:spcPct val="90000"/>
              </a:lnSpc>
              <a:defRPr/>
            </a:pPr>
            <a:r>
              <a:rPr lang="en-US"/>
              <a:t>Flonase (allergies)</a:t>
            </a:r>
          </a:p>
          <a:p>
            <a:pPr eaLnBrk="1" hangingPunct="1">
              <a:lnSpc>
                <a:spcPct val="90000"/>
              </a:lnSpc>
              <a:defRPr/>
            </a:pPr>
            <a:r>
              <a:rPr lang="en-US"/>
              <a:t>Flovent (asthma)</a:t>
            </a:r>
          </a:p>
        </p:txBody>
      </p:sp>
      <p:sp>
        <p:nvSpPr>
          <p:cNvPr id="97285" name="Rectangle 5">
            <a:extLst>
              <a:ext uri="{FF2B5EF4-FFF2-40B4-BE49-F238E27FC236}">
                <a16:creationId xmlns:a16="http://schemas.microsoft.com/office/drawing/2014/main" id="{2903F123-51D6-D9A4-C6FE-8E16C50B32FE}"/>
              </a:ext>
            </a:extLst>
          </p:cNvPr>
          <p:cNvSpPr>
            <a:spLocks noGrp="1" noRot="1" noChangeArrowheads="1"/>
          </p:cNvSpPr>
          <p:nvPr>
            <p:ph type="body" sz="half" idx="2"/>
          </p:nvPr>
        </p:nvSpPr>
        <p:spPr/>
        <p:txBody>
          <a:bodyPr/>
          <a:lstStyle/>
          <a:p>
            <a:pPr eaLnBrk="1" hangingPunct="1">
              <a:lnSpc>
                <a:spcPct val="90000"/>
              </a:lnSpc>
              <a:defRPr/>
            </a:pPr>
            <a:r>
              <a:rPr lang="en-US">
                <a:solidFill>
                  <a:schemeClr val="hlink"/>
                </a:solidFill>
              </a:rPr>
              <a:t>Lexapro (SSRI antidepressant)</a:t>
            </a:r>
          </a:p>
          <a:p>
            <a:pPr eaLnBrk="1" hangingPunct="1">
              <a:lnSpc>
                <a:spcPct val="90000"/>
              </a:lnSpc>
              <a:defRPr/>
            </a:pPr>
            <a:r>
              <a:rPr lang="en-US">
                <a:solidFill>
                  <a:schemeClr val="hlink"/>
                </a:solidFill>
              </a:rPr>
              <a:t>Paxil and Prozac (SSRI antidepressant)</a:t>
            </a:r>
          </a:p>
          <a:p>
            <a:pPr eaLnBrk="1" hangingPunct="1">
              <a:lnSpc>
                <a:spcPct val="90000"/>
              </a:lnSpc>
              <a:defRPr/>
            </a:pPr>
            <a:r>
              <a:rPr lang="en-US"/>
              <a:t>Propulsid (stomach ulcers)</a:t>
            </a:r>
          </a:p>
          <a:p>
            <a:pPr eaLnBrk="1" hangingPunct="1">
              <a:lnSpc>
                <a:spcPct val="90000"/>
              </a:lnSpc>
              <a:defRPr/>
            </a:pPr>
            <a:r>
              <a:rPr lang="en-US"/>
              <a:t>Posicor (anti-arrhythmic)</a:t>
            </a:r>
          </a:p>
        </p:txBody>
      </p:sp>
    </p:spTree>
  </p:cSld>
  <p:clrMapOvr>
    <a:masterClrMapping/>
  </p:clrMapOvr>
  <p:transition advClick="0" advTm="12000"/>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F1FBAFA1-FF3D-A49D-90E0-8EF5A67B840A}"/>
              </a:ext>
            </a:extLst>
          </p:cNvPr>
          <p:cNvSpPr>
            <a:spLocks noGrp="1" noRot="1" noChangeArrowheads="1"/>
          </p:cNvSpPr>
          <p:nvPr>
            <p:ph type="title"/>
          </p:nvPr>
        </p:nvSpPr>
        <p:spPr/>
        <p:txBody>
          <a:bodyPr/>
          <a:lstStyle/>
          <a:p>
            <a:pPr eaLnBrk="1" hangingPunct="1">
              <a:defRPr/>
            </a:pPr>
            <a:r>
              <a:rPr lang="en-US"/>
              <a:t>Chlorine</a:t>
            </a:r>
          </a:p>
        </p:txBody>
      </p:sp>
      <p:sp>
        <p:nvSpPr>
          <p:cNvPr id="99331" name="Rectangle 3">
            <a:extLst>
              <a:ext uri="{FF2B5EF4-FFF2-40B4-BE49-F238E27FC236}">
                <a16:creationId xmlns:a16="http://schemas.microsoft.com/office/drawing/2014/main" id="{78FA7B1F-115E-4485-49BA-A6D8512E61E0}"/>
              </a:ext>
            </a:extLst>
          </p:cNvPr>
          <p:cNvSpPr>
            <a:spLocks noGrp="1" noRot="1" noChangeArrowheads="1"/>
          </p:cNvSpPr>
          <p:nvPr>
            <p:ph type="body" idx="1"/>
          </p:nvPr>
        </p:nvSpPr>
        <p:spPr/>
        <p:txBody>
          <a:bodyPr/>
          <a:lstStyle/>
          <a:p>
            <a:pPr eaLnBrk="1" hangingPunct="1">
              <a:lnSpc>
                <a:spcPct val="90000"/>
              </a:lnSpc>
              <a:defRPr/>
            </a:pPr>
            <a:r>
              <a:rPr lang="en-US"/>
              <a:t>Disinfectant</a:t>
            </a:r>
          </a:p>
          <a:p>
            <a:pPr lvl="1" eaLnBrk="1" hangingPunct="1">
              <a:lnSpc>
                <a:spcPct val="90000"/>
              </a:lnSpc>
              <a:defRPr/>
            </a:pPr>
            <a:r>
              <a:rPr lang="en-US"/>
              <a:t> Hot tubs, swimming pools, chlorinated water</a:t>
            </a:r>
          </a:p>
          <a:p>
            <a:pPr eaLnBrk="1" hangingPunct="1">
              <a:lnSpc>
                <a:spcPct val="90000"/>
              </a:lnSpc>
              <a:defRPr/>
            </a:pPr>
            <a:r>
              <a:rPr lang="en-US"/>
              <a:t>Whitener</a:t>
            </a:r>
          </a:p>
          <a:p>
            <a:pPr eaLnBrk="1" hangingPunct="1">
              <a:lnSpc>
                <a:spcPct val="90000"/>
              </a:lnSpc>
              <a:defRPr/>
            </a:pPr>
            <a:r>
              <a:rPr lang="en-US"/>
              <a:t>By-product is </a:t>
            </a:r>
            <a:r>
              <a:rPr lang="en-US" b="1" u="sng"/>
              <a:t>dioxin</a:t>
            </a:r>
            <a:r>
              <a:rPr lang="en-US"/>
              <a:t> (one of the most carcinogenic agents known, with toxicity second only to radioactive waste!)</a:t>
            </a:r>
          </a:p>
          <a:p>
            <a:pPr eaLnBrk="1" hangingPunct="1">
              <a:lnSpc>
                <a:spcPct val="90000"/>
              </a:lnSpc>
              <a:defRPr/>
            </a:pPr>
            <a:r>
              <a:rPr lang="en-US"/>
              <a:t>Linked to birth defects, cancer, reproductive disorders, including still birth and immune system breakdown</a:t>
            </a:r>
          </a:p>
        </p:txBody>
      </p:sp>
    </p:spTree>
  </p:cSld>
  <p:clrMapOvr>
    <a:masterClrMapping/>
  </p:clrMapOvr>
  <p:transition advClick="0" advTm="12000"/>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a:extLst>
              <a:ext uri="{FF2B5EF4-FFF2-40B4-BE49-F238E27FC236}">
                <a16:creationId xmlns:a16="http://schemas.microsoft.com/office/drawing/2014/main" id="{256DFA13-15AF-C82E-B879-69FB1213C001}"/>
              </a:ext>
            </a:extLst>
          </p:cNvPr>
          <p:cNvSpPr>
            <a:spLocks noGrp="1" noRot="1" noChangeArrowheads="1"/>
          </p:cNvSpPr>
          <p:nvPr>
            <p:ph type="title"/>
          </p:nvPr>
        </p:nvSpPr>
        <p:spPr>
          <a:xfrm>
            <a:off x="301625" y="228600"/>
            <a:ext cx="8510588" cy="609600"/>
          </a:xfrm>
        </p:spPr>
        <p:txBody>
          <a:bodyPr/>
          <a:lstStyle/>
          <a:p>
            <a:pPr eaLnBrk="1" hangingPunct="1">
              <a:defRPr/>
            </a:pPr>
            <a:endParaRPr lang="en-US" sz="4000"/>
          </a:p>
        </p:txBody>
      </p:sp>
      <p:sp>
        <p:nvSpPr>
          <p:cNvPr id="177155" name="Rectangle 3">
            <a:extLst>
              <a:ext uri="{FF2B5EF4-FFF2-40B4-BE49-F238E27FC236}">
                <a16:creationId xmlns:a16="http://schemas.microsoft.com/office/drawing/2014/main" id="{9A0BCE02-2356-CB61-9808-EB3F6FC9029A}"/>
              </a:ext>
            </a:extLst>
          </p:cNvPr>
          <p:cNvSpPr>
            <a:spLocks noGrp="1" noRot="1" noChangeArrowheads="1"/>
          </p:cNvSpPr>
          <p:nvPr>
            <p:ph type="body" idx="1"/>
          </p:nvPr>
        </p:nvSpPr>
        <p:spPr>
          <a:xfrm>
            <a:off x="301625" y="1143000"/>
            <a:ext cx="8540750" cy="4956175"/>
          </a:xfrm>
        </p:spPr>
        <p:txBody>
          <a:bodyPr/>
          <a:lstStyle/>
          <a:p>
            <a:pPr algn="ctr" eaLnBrk="1" hangingPunct="1">
              <a:buFont typeface="Wingdings" panose="05000000000000000000" pitchFamily="2" charset="2"/>
              <a:buNone/>
              <a:defRPr/>
            </a:pPr>
            <a:r>
              <a:rPr lang="en-US" sz="5400"/>
              <a:t>The beneficial effects </a:t>
            </a:r>
          </a:p>
          <a:p>
            <a:pPr algn="ctr" eaLnBrk="1" hangingPunct="1">
              <a:buFont typeface="Wingdings" panose="05000000000000000000" pitchFamily="2" charset="2"/>
              <a:buNone/>
              <a:defRPr/>
            </a:pPr>
            <a:r>
              <a:rPr lang="en-US" sz="5400"/>
              <a:t>of iodine on </a:t>
            </a:r>
          </a:p>
          <a:p>
            <a:pPr algn="ctr" eaLnBrk="1" hangingPunct="1">
              <a:buFont typeface="Wingdings" panose="05000000000000000000" pitchFamily="2" charset="2"/>
              <a:buNone/>
              <a:defRPr/>
            </a:pPr>
            <a:r>
              <a:rPr lang="en-US" sz="5400"/>
              <a:t>certain clinical conditions may be due in part to its </a:t>
            </a:r>
          </a:p>
          <a:p>
            <a:pPr algn="ctr" eaLnBrk="1" hangingPunct="1">
              <a:buFont typeface="Wingdings" panose="05000000000000000000" pitchFamily="2" charset="2"/>
              <a:buNone/>
              <a:defRPr/>
            </a:pPr>
            <a:r>
              <a:rPr lang="en-US" sz="5400" u="sng">
                <a:solidFill>
                  <a:schemeClr val="hlink"/>
                </a:solidFill>
              </a:rPr>
              <a:t>detoxifying effect</a:t>
            </a:r>
            <a:r>
              <a:rPr lang="en-US" sz="5400"/>
              <a:t> </a:t>
            </a:r>
          </a:p>
          <a:p>
            <a:pPr algn="ctr" eaLnBrk="1" hangingPunct="1">
              <a:buFont typeface="Wingdings" panose="05000000000000000000" pitchFamily="2" charset="2"/>
              <a:buNone/>
              <a:defRPr/>
            </a:pPr>
            <a:r>
              <a:rPr lang="en-US" sz="5400"/>
              <a:t>on environmental toxins!</a:t>
            </a:r>
          </a:p>
        </p:txBody>
      </p:sp>
    </p:spTree>
  </p:cSld>
  <p:clrMapOvr>
    <a:masterClrMapping/>
  </p:clrMapOvr>
  <p:transition advClick="0" advTm="12000"/>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2113399E-FA73-4D43-5C7A-7C6C45E7FA09}"/>
              </a:ext>
            </a:extLst>
          </p:cNvPr>
          <p:cNvSpPr>
            <a:spLocks noGrp="1" noRot="1" noChangeArrowheads="1"/>
          </p:cNvSpPr>
          <p:nvPr>
            <p:ph type="title"/>
          </p:nvPr>
        </p:nvSpPr>
        <p:spPr/>
        <p:txBody>
          <a:bodyPr/>
          <a:lstStyle/>
          <a:p>
            <a:pPr eaLnBrk="1" hangingPunct="1">
              <a:defRPr/>
            </a:pPr>
            <a:r>
              <a:rPr lang="en-US"/>
              <a:t>Iodine and Mercury Detoxification</a:t>
            </a:r>
            <a:br>
              <a:rPr lang="en-US"/>
            </a:br>
            <a:r>
              <a:rPr lang="en-US" sz="2800"/>
              <a:t>(50 mg Iodorol administered over 30 days)</a:t>
            </a:r>
          </a:p>
        </p:txBody>
      </p:sp>
      <p:graphicFrame>
        <p:nvGraphicFramePr>
          <p:cNvPr id="90115" name="Object 4">
            <a:extLst>
              <a:ext uri="{FF2B5EF4-FFF2-40B4-BE49-F238E27FC236}">
                <a16:creationId xmlns:a16="http://schemas.microsoft.com/office/drawing/2014/main" id="{EE7C5430-F676-21B1-EF78-533219ACF6DA}"/>
              </a:ext>
            </a:extLst>
          </p:cNvPr>
          <p:cNvGraphicFramePr>
            <a:graphicFrameLocks noChangeAspect="1"/>
          </p:cNvGraphicFramePr>
          <p:nvPr>
            <p:ph idx="1"/>
          </p:nvPr>
        </p:nvGraphicFramePr>
        <p:xfrm>
          <a:off x="1525588" y="1855788"/>
          <a:ext cx="6091237" cy="4064000"/>
        </p:xfrm>
        <a:graphic>
          <a:graphicData uri="http://schemas.openxmlformats.org/presentationml/2006/ole">
            <mc:AlternateContent xmlns:mc="http://schemas.openxmlformats.org/markup-compatibility/2006">
              <mc:Choice xmlns:v="urn:schemas-microsoft-com:vml" Requires="v">
                <p:oleObj name="Chart" r:id="rId3" imgW="6096000" imgH="4067323" progId="MSGraph.Chart.8">
                  <p:embed followColorScheme="full"/>
                </p:oleObj>
              </mc:Choice>
              <mc:Fallback>
                <p:oleObj name="Chart" r:id="rId3" imgW="6096000" imgH="4067323" progId="MSGraph.Chart.8">
                  <p:embed followColorScheme="full"/>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5588" y="1855788"/>
                        <a:ext cx="6091237" cy="406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advClick="0" advTm="12000"/>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a:extLst>
              <a:ext uri="{FF2B5EF4-FFF2-40B4-BE49-F238E27FC236}">
                <a16:creationId xmlns:a16="http://schemas.microsoft.com/office/drawing/2014/main" id="{96F9626F-BCE4-235B-3FF0-3B6945D4106C}"/>
              </a:ext>
            </a:extLst>
          </p:cNvPr>
          <p:cNvSpPr>
            <a:spLocks noGrp="1" noRot="1" noChangeArrowheads="1"/>
          </p:cNvSpPr>
          <p:nvPr>
            <p:ph type="title"/>
          </p:nvPr>
        </p:nvSpPr>
        <p:spPr/>
        <p:txBody>
          <a:bodyPr/>
          <a:lstStyle/>
          <a:p>
            <a:pPr eaLnBrk="1" hangingPunct="1">
              <a:defRPr/>
            </a:pPr>
            <a:r>
              <a:rPr lang="en-US"/>
              <a:t>Question:</a:t>
            </a:r>
          </a:p>
        </p:txBody>
      </p:sp>
      <p:sp>
        <p:nvSpPr>
          <p:cNvPr id="137219" name="Rectangle 3">
            <a:extLst>
              <a:ext uri="{FF2B5EF4-FFF2-40B4-BE49-F238E27FC236}">
                <a16:creationId xmlns:a16="http://schemas.microsoft.com/office/drawing/2014/main" id="{BDC8E037-F547-F6D3-FCD2-4D9ED58B905F}"/>
              </a:ext>
            </a:extLst>
          </p:cNvPr>
          <p:cNvSpPr>
            <a:spLocks noGrp="1" noRot="1" noChangeArrowheads="1"/>
          </p:cNvSpPr>
          <p:nvPr>
            <p:ph type="body" idx="1"/>
          </p:nvPr>
        </p:nvSpPr>
        <p:spPr/>
        <p:txBody>
          <a:bodyPr/>
          <a:lstStyle/>
          <a:p>
            <a:pPr algn="ctr" eaLnBrk="1" hangingPunct="1">
              <a:buFont typeface="Wingdings" panose="05000000000000000000" pitchFamily="2" charset="2"/>
              <a:buNone/>
              <a:defRPr/>
            </a:pPr>
            <a:r>
              <a:rPr lang="en-US" sz="5400" b="1"/>
              <a:t>WHY ISN’T </a:t>
            </a:r>
            <a:r>
              <a:rPr lang="en-US" sz="5400" b="1" u="sng">
                <a:solidFill>
                  <a:schemeClr val="hlink"/>
                </a:solidFill>
              </a:rPr>
              <a:t>IODINE</a:t>
            </a:r>
            <a:r>
              <a:rPr lang="en-US" sz="5400" b="1"/>
              <a:t> </a:t>
            </a:r>
          </a:p>
          <a:p>
            <a:pPr algn="ctr" eaLnBrk="1" hangingPunct="1">
              <a:buFont typeface="Wingdings" panose="05000000000000000000" pitchFamily="2" charset="2"/>
              <a:buNone/>
              <a:defRPr/>
            </a:pPr>
            <a:r>
              <a:rPr lang="en-US" sz="5400" b="1"/>
              <a:t>THE STANDARD </a:t>
            </a:r>
          </a:p>
          <a:p>
            <a:pPr algn="ctr" eaLnBrk="1" hangingPunct="1">
              <a:buFont typeface="Wingdings" panose="05000000000000000000" pitchFamily="2" charset="2"/>
              <a:buNone/>
              <a:defRPr/>
            </a:pPr>
            <a:r>
              <a:rPr lang="en-US" sz="5400" b="1"/>
              <a:t>TREATMENT FOR </a:t>
            </a:r>
          </a:p>
          <a:p>
            <a:pPr algn="ctr" eaLnBrk="1" hangingPunct="1">
              <a:buFont typeface="Wingdings" panose="05000000000000000000" pitchFamily="2" charset="2"/>
              <a:buNone/>
              <a:defRPr/>
            </a:pPr>
            <a:r>
              <a:rPr lang="en-US" sz="5400" b="1"/>
              <a:t>DETOXIFYING </a:t>
            </a:r>
          </a:p>
          <a:p>
            <a:pPr algn="ctr" eaLnBrk="1" hangingPunct="1">
              <a:buFont typeface="Wingdings" panose="05000000000000000000" pitchFamily="2" charset="2"/>
              <a:buNone/>
              <a:defRPr/>
            </a:pPr>
            <a:r>
              <a:rPr lang="en-US" sz="5400" b="1"/>
              <a:t>MERCURY?</a:t>
            </a:r>
          </a:p>
          <a:p>
            <a:pPr algn="ctr" eaLnBrk="1" hangingPunct="1">
              <a:buFont typeface="Wingdings" panose="05000000000000000000" pitchFamily="2" charset="2"/>
              <a:buNone/>
              <a:defRPr/>
            </a:pPr>
            <a:endParaRPr lang="en-US" sz="5400" b="1"/>
          </a:p>
        </p:txBody>
      </p:sp>
    </p:spTree>
  </p:cSld>
  <p:clrMapOvr>
    <a:masterClrMapping/>
  </p:clrMapOvr>
  <p:transition advClick="0" advTm="12000"/>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1735144A-8BB1-7FD4-89C7-D7F4B8A1C2CE}"/>
              </a:ext>
            </a:extLst>
          </p:cNvPr>
          <p:cNvSpPr>
            <a:spLocks noGrp="1" noRot="1" noChangeArrowheads="1"/>
          </p:cNvSpPr>
          <p:nvPr>
            <p:ph type="title"/>
          </p:nvPr>
        </p:nvSpPr>
        <p:spPr>
          <a:xfrm>
            <a:off x="301625" y="228600"/>
            <a:ext cx="8510588" cy="990600"/>
          </a:xfrm>
        </p:spPr>
        <p:txBody>
          <a:bodyPr/>
          <a:lstStyle/>
          <a:p>
            <a:pPr eaLnBrk="1" hangingPunct="1">
              <a:defRPr/>
            </a:pPr>
            <a:r>
              <a:rPr lang="en-US" sz="4800"/>
              <a:t>Fibrocystic Breast Disease</a:t>
            </a:r>
          </a:p>
        </p:txBody>
      </p:sp>
      <p:sp>
        <p:nvSpPr>
          <p:cNvPr id="105475" name="Rectangle 3">
            <a:extLst>
              <a:ext uri="{FF2B5EF4-FFF2-40B4-BE49-F238E27FC236}">
                <a16:creationId xmlns:a16="http://schemas.microsoft.com/office/drawing/2014/main" id="{75226523-595C-5731-C214-BB0F327006F0}"/>
              </a:ext>
            </a:extLst>
          </p:cNvPr>
          <p:cNvSpPr>
            <a:spLocks noGrp="1" noRot="1" noChangeArrowheads="1"/>
          </p:cNvSpPr>
          <p:nvPr>
            <p:ph type="body" idx="1"/>
          </p:nvPr>
        </p:nvSpPr>
        <p:spPr>
          <a:xfrm>
            <a:off x="301625" y="1371600"/>
            <a:ext cx="8540750" cy="5410200"/>
          </a:xfrm>
        </p:spPr>
        <p:txBody>
          <a:bodyPr/>
          <a:lstStyle/>
          <a:p>
            <a:pPr eaLnBrk="1" hangingPunct="1">
              <a:lnSpc>
                <a:spcPct val="90000"/>
              </a:lnSpc>
              <a:defRPr/>
            </a:pPr>
            <a:r>
              <a:rPr lang="en-US"/>
              <a:t>Cystic breasts</a:t>
            </a:r>
          </a:p>
          <a:p>
            <a:pPr lvl="1" eaLnBrk="1" hangingPunct="1">
              <a:lnSpc>
                <a:spcPct val="90000"/>
              </a:lnSpc>
              <a:defRPr/>
            </a:pPr>
            <a:r>
              <a:rPr lang="en-US"/>
              <a:t> Painful to the touch</a:t>
            </a:r>
          </a:p>
          <a:p>
            <a:pPr lvl="1" eaLnBrk="1" hangingPunct="1">
              <a:lnSpc>
                <a:spcPct val="90000"/>
              </a:lnSpc>
              <a:defRPr/>
            </a:pPr>
            <a:r>
              <a:rPr lang="en-US"/>
              <a:t> Chronically inflamed and hardened</a:t>
            </a:r>
          </a:p>
          <a:p>
            <a:pPr eaLnBrk="1" hangingPunct="1">
              <a:lnSpc>
                <a:spcPct val="90000"/>
              </a:lnSpc>
              <a:defRPr/>
            </a:pPr>
            <a:r>
              <a:rPr lang="en-US"/>
              <a:t>Could be precursor to breast cancer</a:t>
            </a:r>
          </a:p>
          <a:p>
            <a:pPr eaLnBrk="1" hangingPunct="1">
              <a:lnSpc>
                <a:spcPct val="90000"/>
              </a:lnSpc>
              <a:defRPr/>
            </a:pPr>
            <a:r>
              <a:rPr lang="en-US"/>
              <a:t>Causative factors</a:t>
            </a:r>
          </a:p>
          <a:p>
            <a:pPr lvl="1" eaLnBrk="1" hangingPunct="1">
              <a:lnSpc>
                <a:spcPct val="90000"/>
              </a:lnSpc>
              <a:defRPr/>
            </a:pPr>
            <a:r>
              <a:rPr lang="en-US"/>
              <a:t> Estrogens </a:t>
            </a:r>
          </a:p>
          <a:p>
            <a:pPr lvl="1" eaLnBrk="1" hangingPunct="1">
              <a:lnSpc>
                <a:spcPct val="90000"/>
              </a:lnSpc>
              <a:defRPr/>
            </a:pPr>
            <a:r>
              <a:rPr lang="en-US"/>
              <a:t> Dietary</a:t>
            </a:r>
          </a:p>
          <a:p>
            <a:pPr lvl="2" eaLnBrk="1" hangingPunct="1">
              <a:lnSpc>
                <a:spcPct val="90000"/>
              </a:lnSpc>
              <a:defRPr/>
            </a:pPr>
            <a:r>
              <a:rPr lang="en-US"/>
              <a:t>Caffeine</a:t>
            </a:r>
          </a:p>
          <a:p>
            <a:pPr lvl="2" eaLnBrk="1" hangingPunct="1">
              <a:lnSpc>
                <a:spcPct val="90000"/>
              </a:lnSpc>
              <a:defRPr/>
            </a:pPr>
            <a:r>
              <a:rPr lang="en-US"/>
              <a:t>Trans fats</a:t>
            </a:r>
          </a:p>
          <a:p>
            <a:pPr lvl="1" eaLnBrk="1" hangingPunct="1">
              <a:lnSpc>
                <a:spcPct val="90000"/>
              </a:lnSpc>
              <a:defRPr/>
            </a:pPr>
            <a:r>
              <a:rPr lang="en-US"/>
              <a:t> Vitamin Depletion</a:t>
            </a:r>
          </a:p>
          <a:p>
            <a:pPr lvl="2" eaLnBrk="1" hangingPunct="1">
              <a:lnSpc>
                <a:spcPct val="90000"/>
              </a:lnSpc>
              <a:defRPr/>
            </a:pPr>
            <a:r>
              <a:rPr lang="en-US"/>
              <a:t> Vitamin E and Vitamin A</a:t>
            </a:r>
          </a:p>
        </p:txBody>
      </p:sp>
    </p:spTree>
  </p:cSld>
  <p:clrMapOvr>
    <a:masterClrMapping/>
  </p:clrMapOvr>
  <p:transition advClick="0" advTm="12000"/>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1A74A3D1-EA37-04C1-B503-55A2C5F80A1C}"/>
              </a:ext>
            </a:extLst>
          </p:cNvPr>
          <p:cNvSpPr>
            <a:spLocks noGrp="1" noRot="1" noChangeArrowheads="1"/>
          </p:cNvSpPr>
          <p:nvPr>
            <p:ph type="title"/>
          </p:nvPr>
        </p:nvSpPr>
        <p:spPr/>
        <p:txBody>
          <a:bodyPr/>
          <a:lstStyle/>
          <a:p>
            <a:pPr eaLnBrk="1" hangingPunct="1">
              <a:defRPr/>
            </a:pPr>
            <a:r>
              <a:rPr lang="en-US"/>
              <a:t>Iodine is a Gatekeeper of </a:t>
            </a:r>
            <a:br>
              <a:rPr lang="en-US"/>
            </a:br>
            <a:r>
              <a:rPr lang="en-US"/>
              <a:t>Breast Integrity</a:t>
            </a:r>
          </a:p>
        </p:txBody>
      </p:sp>
      <p:sp>
        <p:nvSpPr>
          <p:cNvPr id="121859" name="Rectangle 3">
            <a:extLst>
              <a:ext uri="{FF2B5EF4-FFF2-40B4-BE49-F238E27FC236}">
                <a16:creationId xmlns:a16="http://schemas.microsoft.com/office/drawing/2014/main" id="{46F40BE9-6304-523F-D20F-2207D83EF15E}"/>
              </a:ext>
            </a:extLst>
          </p:cNvPr>
          <p:cNvSpPr>
            <a:spLocks noGrp="1" noRot="1" noChangeArrowheads="1"/>
          </p:cNvSpPr>
          <p:nvPr>
            <p:ph type="body" idx="1"/>
          </p:nvPr>
        </p:nvSpPr>
        <p:spPr/>
        <p:txBody>
          <a:bodyPr/>
          <a:lstStyle/>
          <a:p>
            <a:pPr eaLnBrk="1" hangingPunct="1">
              <a:lnSpc>
                <a:spcPct val="90000"/>
              </a:lnSpc>
              <a:defRPr/>
            </a:pPr>
            <a:r>
              <a:rPr lang="en-US"/>
              <a:t>During lactation, the breast is more effective in capturing iodide than the thyroid via the sodium/iodide symporter (NIS).  </a:t>
            </a:r>
          </a:p>
          <a:p>
            <a:pPr eaLnBrk="1" hangingPunct="1">
              <a:lnSpc>
                <a:spcPct val="90000"/>
              </a:lnSpc>
              <a:defRPr/>
            </a:pPr>
            <a:r>
              <a:rPr lang="en-US"/>
              <a:t>Iodine treatment of benign breast disease is accompanied by reduced breast size and remission of disease symptoms.</a:t>
            </a:r>
          </a:p>
          <a:p>
            <a:pPr eaLnBrk="1" hangingPunct="1">
              <a:lnSpc>
                <a:spcPct val="90000"/>
              </a:lnSpc>
              <a:defRPr/>
            </a:pPr>
            <a:r>
              <a:rPr lang="en-US"/>
              <a:t>Iodine induces apoptosis (cell death) by formation of iodolactones of arachidonic acid in both thyroid and breast tissue.</a:t>
            </a:r>
          </a:p>
        </p:txBody>
      </p:sp>
    </p:spTree>
  </p:cSld>
  <p:clrMapOvr>
    <a:masterClrMapping/>
  </p:clrMapOvr>
  <p:transition advClick="0" advTm="12000"/>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a:extLst>
              <a:ext uri="{FF2B5EF4-FFF2-40B4-BE49-F238E27FC236}">
                <a16:creationId xmlns:a16="http://schemas.microsoft.com/office/drawing/2014/main" id="{DC96A935-C15F-48A8-4464-EE14B6F2E499}"/>
              </a:ext>
            </a:extLst>
          </p:cNvPr>
          <p:cNvSpPr>
            <a:spLocks noGrp="1" noRot="1" noChangeArrowheads="1"/>
          </p:cNvSpPr>
          <p:nvPr>
            <p:ph type="title"/>
          </p:nvPr>
        </p:nvSpPr>
        <p:spPr/>
        <p:txBody>
          <a:bodyPr/>
          <a:lstStyle/>
          <a:p>
            <a:pPr eaLnBrk="1" hangingPunct="1">
              <a:defRPr/>
            </a:pPr>
            <a:r>
              <a:rPr lang="en-US" sz="4800"/>
              <a:t>FBD and Iodine</a:t>
            </a:r>
          </a:p>
        </p:txBody>
      </p:sp>
      <p:sp>
        <p:nvSpPr>
          <p:cNvPr id="106499" name="Rectangle 3">
            <a:extLst>
              <a:ext uri="{FF2B5EF4-FFF2-40B4-BE49-F238E27FC236}">
                <a16:creationId xmlns:a16="http://schemas.microsoft.com/office/drawing/2014/main" id="{22565BFA-C2B3-72F7-097C-7D5041D7CFDE}"/>
              </a:ext>
            </a:extLst>
          </p:cNvPr>
          <p:cNvSpPr>
            <a:spLocks noGrp="1" noRot="1" noChangeArrowheads="1"/>
          </p:cNvSpPr>
          <p:nvPr>
            <p:ph type="body" idx="1"/>
          </p:nvPr>
        </p:nvSpPr>
        <p:spPr/>
        <p:txBody>
          <a:bodyPr/>
          <a:lstStyle/>
          <a:p>
            <a:pPr eaLnBrk="1" hangingPunct="1">
              <a:defRPr/>
            </a:pPr>
            <a:r>
              <a:rPr lang="en-US"/>
              <a:t>167 patients</a:t>
            </a:r>
          </a:p>
          <a:p>
            <a:pPr eaLnBrk="1" hangingPunct="1">
              <a:defRPr/>
            </a:pPr>
            <a:r>
              <a:rPr lang="en-US"/>
              <a:t>Given 10-20 mg/day potassium iodide </a:t>
            </a:r>
          </a:p>
          <a:p>
            <a:pPr eaLnBrk="1" hangingPunct="1">
              <a:defRPr/>
            </a:pPr>
            <a:r>
              <a:rPr lang="en-US"/>
              <a:t>Within 3 months, 72% improvement noted in swelling, nodularity, pain and diffuse induration (hardening) of breasts</a:t>
            </a:r>
          </a:p>
          <a:p>
            <a:pPr eaLnBrk="1" hangingPunct="1">
              <a:defRPr/>
            </a:pPr>
            <a:r>
              <a:rPr lang="en-US" b="1" u="sng"/>
              <a:t>NO SIDE EFFECTS</a:t>
            </a:r>
            <a:r>
              <a:rPr lang="en-US"/>
              <a:t> reported!</a:t>
            </a:r>
          </a:p>
        </p:txBody>
      </p:sp>
    </p:spTree>
  </p:cSld>
  <p:clrMapOvr>
    <a:masterClrMapping/>
  </p:clrMapOvr>
  <p:transition advClick="0" advTm="12000"/>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a:extLst>
              <a:ext uri="{FF2B5EF4-FFF2-40B4-BE49-F238E27FC236}">
                <a16:creationId xmlns:a16="http://schemas.microsoft.com/office/drawing/2014/main" id="{ADA98627-A372-7973-0946-0E6720273084}"/>
              </a:ext>
            </a:extLst>
          </p:cNvPr>
          <p:cNvSpPr>
            <a:spLocks noGrp="1" noRot="1" noChangeArrowheads="1"/>
          </p:cNvSpPr>
          <p:nvPr>
            <p:ph type="title"/>
          </p:nvPr>
        </p:nvSpPr>
        <p:spPr/>
        <p:txBody>
          <a:bodyPr/>
          <a:lstStyle/>
          <a:p>
            <a:pPr eaLnBrk="1" hangingPunct="1">
              <a:defRPr/>
            </a:pPr>
            <a:r>
              <a:rPr lang="en-US"/>
              <a:t>Dr. Flechas’ Treatment of FBS</a:t>
            </a:r>
          </a:p>
        </p:txBody>
      </p:sp>
      <p:sp>
        <p:nvSpPr>
          <p:cNvPr id="201731" name="Rectangle 3">
            <a:extLst>
              <a:ext uri="{FF2B5EF4-FFF2-40B4-BE49-F238E27FC236}">
                <a16:creationId xmlns:a16="http://schemas.microsoft.com/office/drawing/2014/main" id="{27DF3BC5-57D7-B2F5-46A9-5861DB4C1188}"/>
              </a:ext>
            </a:extLst>
          </p:cNvPr>
          <p:cNvSpPr>
            <a:spLocks noGrp="1" noRot="1" noChangeArrowheads="1"/>
          </p:cNvSpPr>
          <p:nvPr>
            <p:ph type="body" idx="1"/>
          </p:nvPr>
        </p:nvSpPr>
        <p:spPr/>
        <p:txBody>
          <a:bodyPr/>
          <a:lstStyle/>
          <a:p>
            <a:pPr eaLnBrk="1" hangingPunct="1">
              <a:defRPr/>
            </a:pPr>
            <a:r>
              <a:rPr lang="en-US"/>
              <a:t>50 mg of Iodoral/day for 2-3 years</a:t>
            </a:r>
          </a:p>
          <a:p>
            <a:pPr eaLnBrk="1" hangingPunct="1">
              <a:defRPr/>
            </a:pPr>
            <a:r>
              <a:rPr lang="en-US" u="sng"/>
              <a:t>Breast pain goes away</a:t>
            </a:r>
            <a:r>
              <a:rPr lang="en-US"/>
              <a:t> in just a few weeks</a:t>
            </a:r>
          </a:p>
          <a:p>
            <a:pPr eaLnBrk="1" hangingPunct="1">
              <a:defRPr/>
            </a:pPr>
            <a:r>
              <a:rPr lang="en-US"/>
              <a:t>The cysts, scar tissue and breast nodules (“lumps and bumps”) take up to 2-3 years to resolve.  </a:t>
            </a:r>
          </a:p>
          <a:p>
            <a:pPr eaLnBrk="1" hangingPunct="1">
              <a:defRPr/>
            </a:pPr>
            <a:r>
              <a:rPr lang="en-US"/>
              <a:t>Mammograms show 50-80% reduction in scar tissue</a:t>
            </a:r>
          </a:p>
          <a:p>
            <a:pPr eaLnBrk="1" hangingPunct="1">
              <a:defRPr/>
            </a:pPr>
            <a:r>
              <a:rPr lang="en-US"/>
              <a:t>More studies (using biopsy) are needed!</a:t>
            </a:r>
            <a:endParaRPr lang="en-US" u="sng"/>
          </a:p>
        </p:txBody>
      </p:sp>
    </p:spTree>
  </p:cSld>
  <p:clrMapOvr>
    <a:masterClrMapping/>
  </p:clrMapOvr>
  <p:transition advClick="0" advTm="12000"/>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a:extLst>
              <a:ext uri="{FF2B5EF4-FFF2-40B4-BE49-F238E27FC236}">
                <a16:creationId xmlns:a16="http://schemas.microsoft.com/office/drawing/2014/main" id="{CEC27719-5FD3-70F1-6ACF-A55D3059D61D}"/>
              </a:ext>
            </a:extLst>
          </p:cNvPr>
          <p:cNvSpPr>
            <a:spLocks noGrp="1" noRot="1" noChangeArrowheads="1"/>
          </p:cNvSpPr>
          <p:nvPr>
            <p:ph type="title"/>
          </p:nvPr>
        </p:nvSpPr>
        <p:spPr/>
        <p:txBody>
          <a:bodyPr/>
          <a:lstStyle/>
          <a:p>
            <a:pPr eaLnBrk="1" hangingPunct="1">
              <a:defRPr/>
            </a:pPr>
            <a:r>
              <a:rPr lang="en-US"/>
              <a:t>Links Between Breast Cancer &amp; Hypothyroidism</a:t>
            </a:r>
          </a:p>
        </p:txBody>
      </p:sp>
      <p:sp>
        <p:nvSpPr>
          <p:cNvPr id="107523" name="Rectangle 3">
            <a:extLst>
              <a:ext uri="{FF2B5EF4-FFF2-40B4-BE49-F238E27FC236}">
                <a16:creationId xmlns:a16="http://schemas.microsoft.com/office/drawing/2014/main" id="{4FF3BBEA-4A52-DB5E-F90B-2FD3851909C3}"/>
              </a:ext>
            </a:extLst>
          </p:cNvPr>
          <p:cNvSpPr>
            <a:spLocks noGrp="1" noRot="1" noChangeArrowheads="1"/>
          </p:cNvSpPr>
          <p:nvPr>
            <p:ph type="body" idx="1"/>
          </p:nvPr>
        </p:nvSpPr>
        <p:spPr>
          <a:xfrm>
            <a:off x="301625" y="1676400"/>
            <a:ext cx="8540750" cy="4953000"/>
          </a:xfrm>
        </p:spPr>
        <p:txBody>
          <a:bodyPr/>
          <a:lstStyle/>
          <a:p>
            <a:pPr eaLnBrk="1" hangingPunct="1">
              <a:lnSpc>
                <a:spcPct val="90000"/>
              </a:lnSpc>
              <a:defRPr/>
            </a:pPr>
            <a:r>
              <a:rPr lang="en-US" sz="2800"/>
              <a:t>Hypothyroidism predisposes to a poor immune system</a:t>
            </a:r>
          </a:p>
          <a:p>
            <a:pPr eaLnBrk="1" hangingPunct="1">
              <a:lnSpc>
                <a:spcPct val="90000"/>
              </a:lnSpc>
              <a:defRPr/>
            </a:pPr>
            <a:r>
              <a:rPr lang="en-US" sz="2800"/>
              <a:t>Studies show an increased risk of breast cancer (from 6% to 12%) when one takes thyroid hormones (T4)</a:t>
            </a:r>
          </a:p>
          <a:p>
            <a:pPr eaLnBrk="1" hangingPunct="1">
              <a:lnSpc>
                <a:spcPct val="90000"/>
              </a:lnSpc>
              <a:defRPr/>
            </a:pPr>
            <a:r>
              <a:rPr lang="en-US" sz="2800"/>
              <a:t>Incidence of breast cancer among patients taking thyroid hormone (T4) increased the longer the hormone was taken</a:t>
            </a:r>
          </a:p>
          <a:p>
            <a:pPr eaLnBrk="1" hangingPunct="1">
              <a:lnSpc>
                <a:spcPct val="90000"/>
              </a:lnSpc>
              <a:defRPr/>
            </a:pPr>
            <a:r>
              <a:rPr lang="en-US" sz="2800"/>
              <a:t>The use of thyroid hormones in the presence of iodine deficiency will exacerbate an iodine-deficient condition!  </a:t>
            </a:r>
          </a:p>
        </p:txBody>
      </p:sp>
    </p:spTree>
  </p:cSld>
  <p:clrMapOvr>
    <a:masterClrMapping/>
  </p:clrMapOvr>
  <p:transition advClick="0" advTm="1200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a:extLst>
              <a:ext uri="{FF2B5EF4-FFF2-40B4-BE49-F238E27FC236}">
                <a16:creationId xmlns:a16="http://schemas.microsoft.com/office/drawing/2014/main" id="{5244A2F8-A4E7-506A-E119-BCE247C8F857}"/>
              </a:ext>
            </a:extLst>
          </p:cNvPr>
          <p:cNvSpPr>
            <a:spLocks noGrp="1" noRot="1" noChangeArrowheads="1"/>
          </p:cNvSpPr>
          <p:nvPr>
            <p:ph type="title"/>
          </p:nvPr>
        </p:nvSpPr>
        <p:spPr/>
        <p:txBody>
          <a:bodyPr/>
          <a:lstStyle/>
          <a:p>
            <a:pPr eaLnBrk="1" hangingPunct="1">
              <a:defRPr/>
            </a:pPr>
            <a:r>
              <a:rPr lang="en-US"/>
              <a:t>More Recent History</a:t>
            </a:r>
          </a:p>
        </p:txBody>
      </p:sp>
      <p:sp>
        <p:nvSpPr>
          <p:cNvPr id="164867" name="Rectangle 3">
            <a:extLst>
              <a:ext uri="{FF2B5EF4-FFF2-40B4-BE49-F238E27FC236}">
                <a16:creationId xmlns:a16="http://schemas.microsoft.com/office/drawing/2014/main" id="{4AAB494D-15FB-80F1-9839-2637A54D8A3D}"/>
              </a:ext>
            </a:extLst>
          </p:cNvPr>
          <p:cNvSpPr>
            <a:spLocks noGrp="1" noRot="1" noChangeArrowheads="1"/>
          </p:cNvSpPr>
          <p:nvPr>
            <p:ph type="body" idx="1"/>
          </p:nvPr>
        </p:nvSpPr>
        <p:spPr>
          <a:xfrm>
            <a:off x="301625" y="1676400"/>
            <a:ext cx="8540750" cy="4876800"/>
          </a:xfrm>
        </p:spPr>
        <p:txBody>
          <a:bodyPr/>
          <a:lstStyle/>
          <a:p>
            <a:pPr eaLnBrk="1" hangingPunct="1">
              <a:lnSpc>
                <a:spcPct val="90000"/>
              </a:lnSpc>
              <a:defRPr/>
            </a:pPr>
            <a:r>
              <a:rPr lang="en-US" sz="2400"/>
              <a:t>1930’s – Iodized salt was introduced &amp; thyroidologists began  using thyroid hormones to treat iodine deficiency and simple goiter---The beginning of the “thyroid fixation”!</a:t>
            </a:r>
          </a:p>
          <a:p>
            <a:pPr eaLnBrk="1" hangingPunct="1">
              <a:lnSpc>
                <a:spcPct val="90000"/>
              </a:lnSpc>
              <a:defRPr/>
            </a:pPr>
            <a:r>
              <a:rPr lang="en-US" sz="2400"/>
              <a:t>1948 – Wolff-Chaikoff effect concluded that one must avoid inorganic non-radioactive iodine “like leprosy”.  Animal studies on rats were never duplicated in humans!  Dr. Abraham says,“The ensuing medical iodophobia may have resulted in more suffering and death in the U.S. than both World Wars combined!”</a:t>
            </a:r>
          </a:p>
          <a:p>
            <a:pPr eaLnBrk="1" hangingPunct="1">
              <a:lnSpc>
                <a:spcPct val="90000"/>
              </a:lnSpc>
              <a:defRPr/>
            </a:pPr>
            <a:r>
              <a:rPr lang="en-US" sz="2400"/>
              <a:t>1960’s – Antibiotics were replacing iodine use in infectious diseases; bronchodilators were used instead of iodine in lung patients; antihistamines replaced iodine for relief of cold symptoms.</a:t>
            </a:r>
          </a:p>
          <a:p>
            <a:pPr eaLnBrk="1" hangingPunct="1">
              <a:lnSpc>
                <a:spcPct val="90000"/>
              </a:lnSpc>
              <a:defRPr/>
            </a:pPr>
            <a:endParaRPr lang="en-US" sz="2400"/>
          </a:p>
        </p:txBody>
      </p:sp>
    </p:spTree>
  </p:cSld>
  <p:clrMapOvr>
    <a:masterClrMapping/>
  </p:clrMapOvr>
  <p:transition advClick="0" advTm="12000"/>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a:extLst>
              <a:ext uri="{FF2B5EF4-FFF2-40B4-BE49-F238E27FC236}">
                <a16:creationId xmlns:a16="http://schemas.microsoft.com/office/drawing/2014/main" id="{BF98EF98-B7B7-9818-9843-26C650D6BB33}"/>
              </a:ext>
            </a:extLst>
          </p:cNvPr>
          <p:cNvSpPr>
            <a:spLocks noGrp="1" noRot="1" noChangeArrowheads="1"/>
          </p:cNvSpPr>
          <p:nvPr>
            <p:ph type="title"/>
          </p:nvPr>
        </p:nvSpPr>
        <p:spPr/>
        <p:txBody>
          <a:bodyPr/>
          <a:lstStyle/>
          <a:p>
            <a:pPr eaLnBrk="1" hangingPunct="1">
              <a:defRPr/>
            </a:pPr>
            <a:r>
              <a:rPr lang="en-US"/>
              <a:t>Iodine and Breast Cancer</a:t>
            </a:r>
          </a:p>
        </p:txBody>
      </p:sp>
      <p:sp>
        <p:nvSpPr>
          <p:cNvPr id="108547" name="Rectangle 3">
            <a:extLst>
              <a:ext uri="{FF2B5EF4-FFF2-40B4-BE49-F238E27FC236}">
                <a16:creationId xmlns:a16="http://schemas.microsoft.com/office/drawing/2014/main" id="{F5FE8F88-9382-3C82-A1E6-8D48D242E872}"/>
              </a:ext>
            </a:extLst>
          </p:cNvPr>
          <p:cNvSpPr>
            <a:spLocks noGrp="1" noRot="1" noChangeArrowheads="1"/>
          </p:cNvSpPr>
          <p:nvPr>
            <p:ph type="body" idx="1"/>
          </p:nvPr>
        </p:nvSpPr>
        <p:spPr/>
        <p:txBody>
          <a:bodyPr/>
          <a:lstStyle/>
          <a:p>
            <a:pPr eaLnBrk="1" hangingPunct="1">
              <a:defRPr/>
            </a:pPr>
            <a:r>
              <a:rPr lang="en-US" sz="2800"/>
              <a:t>Japan and Iceland:  Higher intake of iodine and lower incidence of breast cancer</a:t>
            </a:r>
          </a:p>
          <a:p>
            <a:pPr eaLnBrk="1" hangingPunct="1">
              <a:defRPr/>
            </a:pPr>
            <a:r>
              <a:rPr lang="en-US" sz="2800"/>
              <a:t>U.S., Mexico, and Thailand:  lower intake of iodine and higher incidence of breast cancer</a:t>
            </a:r>
          </a:p>
          <a:p>
            <a:pPr eaLnBrk="1" hangingPunct="1">
              <a:defRPr/>
            </a:pPr>
            <a:r>
              <a:rPr lang="en-US" sz="2800"/>
              <a:t>Poland, Switzerland, Australia and Russia were found to have elevated rates of breast cancer within localized pockets of iodine deficiency</a:t>
            </a:r>
          </a:p>
          <a:p>
            <a:pPr eaLnBrk="1" hangingPunct="1">
              <a:defRPr/>
            </a:pPr>
            <a:r>
              <a:rPr lang="en-US" sz="2800"/>
              <a:t>Great Lakes Basin has lowest iodine levels and one of the highest breast cancer rates</a:t>
            </a:r>
          </a:p>
        </p:txBody>
      </p:sp>
    </p:spTree>
  </p:cSld>
  <p:clrMapOvr>
    <a:masterClrMapping/>
  </p:clrMapOvr>
  <p:transition advClick="0" advTm="12000"/>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a:extLst>
              <a:ext uri="{FF2B5EF4-FFF2-40B4-BE49-F238E27FC236}">
                <a16:creationId xmlns:a16="http://schemas.microsoft.com/office/drawing/2014/main" id="{59862B4D-ACFE-FBA7-F629-438A5AEC5D16}"/>
              </a:ext>
            </a:extLst>
          </p:cNvPr>
          <p:cNvSpPr>
            <a:spLocks noGrp="1" noRot="1" noChangeArrowheads="1"/>
          </p:cNvSpPr>
          <p:nvPr>
            <p:ph type="title"/>
          </p:nvPr>
        </p:nvSpPr>
        <p:spPr/>
        <p:txBody>
          <a:bodyPr/>
          <a:lstStyle/>
          <a:p>
            <a:pPr eaLnBrk="1" hangingPunct="1">
              <a:defRPr/>
            </a:pPr>
            <a:r>
              <a:rPr lang="en-US"/>
              <a:t>Iodine:  The Japanese Secret </a:t>
            </a:r>
            <a:br>
              <a:rPr lang="en-US"/>
            </a:br>
            <a:r>
              <a:rPr lang="en-US"/>
              <a:t>to Good Health?</a:t>
            </a:r>
          </a:p>
        </p:txBody>
      </p:sp>
      <p:sp>
        <p:nvSpPr>
          <p:cNvPr id="111619" name="Rectangle 3">
            <a:extLst>
              <a:ext uri="{FF2B5EF4-FFF2-40B4-BE49-F238E27FC236}">
                <a16:creationId xmlns:a16="http://schemas.microsoft.com/office/drawing/2014/main" id="{D5EB3789-9A4A-3FAA-EF42-68B67B0B75BE}"/>
              </a:ext>
            </a:extLst>
          </p:cNvPr>
          <p:cNvSpPr>
            <a:spLocks noGrp="1" noRot="1" noChangeArrowheads="1"/>
          </p:cNvSpPr>
          <p:nvPr>
            <p:ph type="body" idx="1"/>
          </p:nvPr>
        </p:nvSpPr>
        <p:spPr/>
        <p:txBody>
          <a:bodyPr/>
          <a:lstStyle/>
          <a:p>
            <a:pPr eaLnBrk="1" hangingPunct="1">
              <a:lnSpc>
                <a:spcPct val="80000"/>
              </a:lnSpc>
              <a:defRPr/>
            </a:pPr>
            <a:r>
              <a:rPr lang="en-US" sz="2800"/>
              <a:t>Mainland Japanese ingest 100 X RDA for iodine (14 mg/day)</a:t>
            </a:r>
          </a:p>
          <a:p>
            <a:pPr eaLnBrk="1" hangingPunct="1">
              <a:lnSpc>
                <a:spcPct val="80000"/>
              </a:lnSpc>
              <a:defRPr/>
            </a:pPr>
            <a:r>
              <a:rPr lang="en-US" sz="2800"/>
              <a:t>Japanese have lower rates of breast, endometrial and ovarian cancers</a:t>
            </a:r>
          </a:p>
          <a:p>
            <a:pPr eaLnBrk="1" hangingPunct="1">
              <a:lnSpc>
                <a:spcPct val="80000"/>
              </a:lnSpc>
              <a:defRPr/>
            </a:pPr>
            <a:r>
              <a:rPr lang="en-US" sz="2800"/>
              <a:t>Japanese have a significantly lower rate of fibrocystic breast disease</a:t>
            </a:r>
          </a:p>
          <a:p>
            <a:pPr eaLnBrk="1" hangingPunct="1">
              <a:lnSpc>
                <a:spcPct val="80000"/>
              </a:lnSpc>
              <a:defRPr/>
            </a:pPr>
            <a:r>
              <a:rPr lang="en-US" sz="2800"/>
              <a:t>Japanese women have longer menstrual cycles than Western women (shorter menses = elevated estrogen levels and lowered progesterone levels)</a:t>
            </a:r>
          </a:p>
          <a:p>
            <a:pPr eaLnBrk="1" hangingPunct="1">
              <a:lnSpc>
                <a:spcPct val="80000"/>
              </a:lnSpc>
              <a:defRPr/>
            </a:pPr>
            <a:r>
              <a:rPr lang="en-US" sz="2800"/>
              <a:t>Japanese women have lower circulating estrogen levels as compared to Western populations </a:t>
            </a:r>
          </a:p>
        </p:txBody>
      </p:sp>
    </p:spTree>
  </p:cSld>
  <p:clrMapOvr>
    <a:masterClrMapping/>
  </p:clrMapOvr>
  <p:transition advClick="0" advTm="12000"/>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a:extLst>
              <a:ext uri="{FF2B5EF4-FFF2-40B4-BE49-F238E27FC236}">
                <a16:creationId xmlns:a16="http://schemas.microsoft.com/office/drawing/2014/main" id="{5361597B-4F48-8EE0-42B5-1E0A37E9EA69}"/>
              </a:ext>
            </a:extLst>
          </p:cNvPr>
          <p:cNvSpPr>
            <a:spLocks noGrp="1" noRot="1" noChangeArrowheads="1"/>
          </p:cNvSpPr>
          <p:nvPr>
            <p:ph type="title"/>
          </p:nvPr>
        </p:nvSpPr>
        <p:spPr/>
        <p:txBody>
          <a:bodyPr/>
          <a:lstStyle/>
          <a:p>
            <a:pPr eaLnBrk="1" hangingPunct="1">
              <a:defRPr/>
            </a:pPr>
            <a:r>
              <a:rPr lang="en-US"/>
              <a:t>Iodine and Estrogen</a:t>
            </a:r>
          </a:p>
        </p:txBody>
      </p:sp>
      <p:sp>
        <p:nvSpPr>
          <p:cNvPr id="122883" name="Rectangle 3">
            <a:extLst>
              <a:ext uri="{FF2B5EF4-FFF2-40B4-BE49-F238E27FC236}">
                <a16:creationId xmlns:a16="http://schemas.microsoft.com/office/drawing/2014/main" id="{D73C7FAB-D7C6-914E-DEA9-DC981E655D01}"/>
              </a:ext>
            </a:extLst>
          </p:cNvPr>
          <p:cNvSpPr>
            <a:spLocks noGrp="1" noRot="1" noChangeArrowheads="1"/>
          </p:cNvSpPr>
          <p:nvPr>
            <p:ph type="body" idx="1"/>
          </p:nvPr>
        </p:nvSpPr>
        <p:spPr/>
        <p:txBody>
          <a:bodyPr/>
          <a:lstStyle/>
          <a:p>
            <a:pPr eaLnBrk="1" hangingPunct="1">
              <a:defRPr/>
            </a:pPr>
            <a:r>
              <a:rPr lang="en-US"/>
              <a:t>Low iodine intake leads to a hyper-estrogenic state.</a:t>
            </a:r>
          </a:p>
          <a:p>
            <a:pPr eaLnBrk="1" hangingPunct="1">
              <a:defRPr/>
            </a:pPr>
            <a:r>
              <a:rPr lang="en-US" u="sng"/>
              <a:t>Hypo</a:t>
            </a:r>
            <a:r>
              <a:rPr lang="en-US"/>
              <a:t>thyroidism is associated with up to 80-90% free estrogen levels.</a:t>
            </a:r>
          </a:p>
          <a:p>
            <a:pPr eaLnBrk="1" hangingPunct="1">
              <a:defRPr/>
            </a:pPr>
            <a:r>
              <a:rPr lang="en-US" u="sng"/>
              <a:t>Hyper</a:t>
            </a:r>
            <a:r>
              <a:rPr lang="en-US"/>
              <a:t>thyroidism is associated with only 20% free estrogen levels.  </a:t>
            </a:r>
          </a:p>
        </p:txBody>
      </p:sp>
    </p:spTree>
  </p:cSld>
  <p:clrMapOvr>
    <a:masterClrMapping/>
  </p:clrMapOvr>
  <p:transition advClick="0" advTm="12000"/>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a:extLst>
              <a:ext uri="{FF2B5EF4-FFF2-40B4-BE49-F238E27FC236}">
                <a16:creationId xmlns:a16="http://schemas.microsoft.com/office/drawing/2014/main" id="{643EA4E7-A04D-ED9C-1F1A-7349F7D99C19}"/>
              </a:ext>
            </a:extLst>
          </p:cNvPr>
          <p:cNvSpPr>
            <a:spLocks noGrp="1" noRot="1" noChangeArrowheads="1"/>
          </p:cNvSpPr>
          <p:nvPr>
            <p:ph type="title"/>
          </p:nvPr>
        </p:nvSpPr>
        <p:spPr/>
        <p:txBody>
          <a:bodyPr/>
          <a:lstStyle/>
          <a:p>
            <a:pPr eaLnBrk="1" hangingPunct="1">
              <a:defRPr/>
            </a:pPr>
            <a:r>
              <a:rPr lang="en-US"/>
              <a:t>Seaweed and Estrogen Levels</a:t>
            </a:r>
          </a:p>
        </p:txBody>
      </p:sp>
      <p:sp>
        <p:nvSpPr>
          <p:cNvPr id="112643" name="Rectangle 3">
            <a:extLst>
              <a:ext uri="{FF2B5EF4-FFF2-40B4-BE49-F238E27FC236}">
                <a16:creationId xmlns:a16="http://schemas.microsoft.com/office/drawing/2014/main" id="{F071BA51-C92D-2D96-3077-C4E193F9AA80}"/>
              </a:ext>
            </a:extLst>
          </p:cNvPr>
          <p:cNvSpPr>
            <a:spLocks noGrp="1" noRot="1" noChangeArrowheads="1"/>
          </p:cNvSpPr>
          <p:nvPr>
            <p:ph type="body" idx="1"/>
          </p:nvPr>
        </p:nvSpPr>
        <p:spPr/>
        <p:txBody>
          <a:bodyPr/>
          <a:lstStyle/>
          <a:p>
            <a:pPr eaLnBrk="1" hangingPunct="1">
              <a:lnSpc>
                <a:spcPct val="90000"/>
              </a:lnSpc>
              <a:defRPr/>
            </a:pPr>
            <a:r>
              <a:rPr lang="en-US"/>
              <a:t>Case study:  3 subjects with abnormal menstrual cycles (&lt;28 days)</a:t>
            </a:r>
          </a:p>
          <a:p>
            <a:pPr eaLnBrk="1" hangingPunct="1">
              <a:lnSpc>
                <a:spcPct val="90000"/>
              </a:lnSpc>
              <a:defRPr/>
            </a:pPr>
            <a:r>
              <a:rPr lang="en-US"/>
              <a:t>Given bladderwrack (brown seaweed, high in iodine) in doses consumed by mainland Japanese</a:t>
            </a:r>
          </a:p>
          <a:p>
            <a:pPr eaLnBrk="1" hangingPunct="1">
              <a:lnSpc>
                <a:spcPct val="90000"/>
              </a:lnSpc>
              <a:defRPr/>
            </a:pPr>
            <a:r>
              <a:rPr lang="en-US"/>
              <a:t>Within 3 months, all subjects had longer menstrual cycles and less bleeding</a:t>
            </a:r>
          </a:p>
          <a:p>
            <a:pPr eaLnBrk="1" hangingPunct="1">
              <a:lnSpc>
                <a:spcPct val="90000"/>
              </a:lnSpc>
              <a:defRPr/>
            </a:pPr>
            <a:r>
              <a:rPr lang="en-US"/>
              <a:t>Increased progesterone levels 2,900%</a:t>
            </a:r>
          </a:p>
          <a:p>
            <a:pPr eaLnBrk="1" hangingPunct="1">
              <a:lnSpc>
                <a:spcPct val="90000"/>
              </a:lnSpc>
              <a:defRPr/>
            </a:pPr>
            <a:r>
              <a:rPr lang="en-US"/>
              <a:t>Decreased estrogen levels 676%</a:t>
            </a:r>
          </a:p>
        </p:txBody>
      </p:sp>
    </p:spTree>
  </p:cSld>
  <p:clrMapOvr>
    <a:masterClrMapping/>
  </p:clrMapOvr>
  <p:transition advClick="0" advTm="12000"/>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a:extLst>
              <a:ext uri="{FF2B5EF4-FFF2-40B4-BE49-F238E27FC236}">
                <a16:creationId xmlns:a16="http://schemas.microsoft.com/office/drawing/2014/main" id="{DEC06CE2-1A56-A73B-2825-225A3DF5E8C8}"/>
              </a:ext>
            </a:extLst>
          </p:cNvPr>
          <p:cNvSpPr>
            <a:spLocks noGrp="1" noRot="1" noChangeArrowheads="1"/>
          </p:cNvSpPr>
          <p:nvPr>
            <p:ph type="title"/>
          </p:nvPr>
        </p:nvSpPr>
        <p:spPr/>
        <p:txBody>
          <a:bodyPr/>
          <a:lstStyle/>
          <a:p>
            <a:pPr eaLnBrk="1" hangingPunct="1">
              <a:defRPr/>
            </a:pPr>
            <a:r>
              <a:rPr lang="en-US" sz="4800"/>
              <a:t>Iodine Deficiency…</a:t>
            </a:r>
          </a:p>
        </p:txBody>
      </p:sp>
      <p:sp>
        <p:nvSpPr>
          <p:cNvPr id="155651" name="Rectangle 3">
            <a:extLst>
              <a:ext uri="{FF2B5EF4-FFF2-40B4-BE49-F238E27FC236}">
                <a16:creationId xmlns:a16="http://schemas.microsoft.com/office/drawing/2014/main" id="{231F86B6-3697-E8F7-9158-3F3EABE02FB8}"/>
              </a:ext>
            </a:extLst>
          </p:cNvPr>
          <p:cNvSpPr>
            <a:spLocks noGrp="1" noRot="1" noChangeArrowheads="1"/>
          </p:cNvSpPr>
          <p:nvPr>
            <p:ph type="body" idx="1"/>
          </p:nvPr>
        </p:nvSpPr>
        <p:spPr/>
        <p:txBody>
          <a:bodyPr/>
          <a:lstStyle/>
          <a:p>
            <a:pPr eaLnBrk="1" hangingPunct="1">
              <a:defRPr/>
            </a:pPr>
            <a:r>
              <a:rPr lang="en-US" sz="3600"/>
              <a:t>Induces the earliest form of malignant changes in the breast—dysplasia</a:t>
            </a:r>
          </a:p>
          <a:p>
            <a:pPr eaLnBrk="1" hangingPunct="1">
              <a:defRPr/>
            </a:pPr>
            <a:r>
              <a:rPr lang="en-US" sz="3600"/>
              <a:t>Makes existing cancer more aggressive</a:t>
            </a:r>
          </a:p>
          <a:p>
            <a:pPr eaLnBrk="1" hangingPunct="1">
              <a:defRPr/>
            </a:pPr>
            <a:r>
              <a:rPr lang="en-US" sz="3600"/>
              <a:t>Increases the size of breast tumors</a:t>
            </a:r>
          </a:p>
          <a:p>
            <a:pPr eaLnBrk="1" hangingPunct="1">
              <a:buFont typeface="Wingdings" panose="05000000000000000000" pitchFamily="2" charset="2"/>
              <a:buNone/>
              <a:defRPr/>
            </a:pPr>
            <a:endParaRPr lang="en-US"/>
          </a:p>
        </p:txBody>
      </p:sp>
    </p:spTree>
  </p:cSld>
  <p:clrMapOvr>
    <a:masterClrMapping/>
  </p:clrMapOvr>
  <p:transition advClick="0" advTm="12000"/>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a:extLst>
              <a:ext uri="{FF2B5EF4-FFF2-40B4-BE49-F238E27FC236}">
                <a16:creationId xmlns:a16="http://schemas.microsoft.com/office/drawing/2014/main" id="{66DB0BEB-2DAC-388F-026B-B1FD303C9FB7}"/>
              </a:ext>
            </a:extLst>
          </p:cNvPr>
          <p:cNvSpPr>
            <a:spLocks noGrp="1" noRot="1" noChangeArrowheads="1"/>
          </p:cNvSpPr>
          <p:nvPr>
            <p:ph type="title"/>
          </p:nvPr>
        </p:nvSpPr>
        <p:spPr/>
        <p:txBody>
          <a:bodyPr/>
          <a:lstStyle/>
          <a:p>
            <a:pPr eaLnBrk="1" hangingPunct="1">
              <a:defRPr/>
            </a:pPr>
            <a:r>
              <a:rPr lang="en-US"/>
              <a:t>Iodine: Cancer’s Enemy?</a:t>
            </a:r>
          </a:p>
        </p:txBody>
      </p:sp>
      <p:sp>
        <p:nvSpPr>
          <p:cNvPr id="181251" name="Rectangle 3">
            <a:extLst>
              <a:ext uri="{FF2B5EF4-FFF2-40B4-BE49-F238E27FC236}">
                <a16:creationId xmlns:a16="http://schemas.microsoft.com/office/drawing/2014/main" id="{AA6DB32F-B44D-E492-B461-8295F233CDA6}"/>
              </a:ext>
            </a:extLst>
          </p:cNvPr>
          <p:cNvSpPr>
            <a:spLocks noGrp="1" noRot="1" noChangeArrowheads="1"/>
          </p:cNvSpPr>
          <p:nvPr>
            <p:ph type="body" idx="1"/>
          </p:nvPr>
        </p:nvSpPr>
        <p:spPr>
          <a:xfrm>
            <a:off x="301625" y="1676400"/>
            <a:ext cx="8540750" cy="4724400"/>
          </a:xfrm>
        </p:spPr>
        <p:txBody>
          <a:bodyPr/>
          <a:lstStyle/>
          <a:p>
            <a:pPr eaLnBrk="1" hangingPunct="1">
              <a:defRPr/>
            </a:pPr>
            <a:r>
              <a:rPr lang="en-US"/>
              <a:t>“Iodine is not toxic to normal cells but </a:t>
            </a:r>
            <a:r>
              <a:rPr lang="en-US" b="1" u="sng"/>
              <a:t>IS</a:t>
            </a:r>
            <a:r>
              <a:rPr lang="en-US"/>
              <a:t> toxic to cancer cells!”</a:t>
            </a:r>
          </a:p>
          <a:p>
            <a:pPr eaLnBrk="1" hangingPunct="1">
              <a:defRPr/>
            </a:pPr>
            <a:r>
              <a:rPr lang="en-US"/>
              <a:t>“Daily intake of iodine/iodide (Iodoral or Lugol’s Solution) at 50-100 mg would decrease the oxydative burden and DNA damage.  </a:t>
            </a:r>
            <a:r>
              <a:rPr lang="en-US" b="1" u="sng"/>
              <a:t>Such an effect would be anticarcinogenic in every organ of the human body.”</a:t>
            </a:r>
          </a:p>
          <a:p>
            <a:pPr eaLnBrk="1" hangingPunct="1">
              <a:buFont typeface="Wingdings" panose="05000000000000000000" pitchFamily="2" charset="2"/>
              <a:buNone/>
              <a:defRPr/>
            </a:pPr>
            <a:r>
              <a:rPr lang="en-US"/>
              <a:t>						</a:t>
            </a:r>
            <a:r>
              <a:rPr lang="en-US" sz="2000"/>
              <a:t>Guy E. Abraham, MD</a:t>
            </a:r>
          </a:p>
        </p:txBody>
      </p:sp>
    </p:spTree>
  </p:cSld>
  <p:clrMapOvr>
    <a:masterClrMapping/>
  </p:clrMapOvr>
  <p:transition advClick="0" advTm="12000"/>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a:extLst>
              <a:ext uri="{FF2B5EF4-FFF2-40B4-BE49-F238E27FC236}">
                <a16:creationId xmlns:a16="http://schemas.microsoft.com/office/drawing/2014/main" id="{CE0221D2-D3B7-EB0C-61AB-5A779E1044AE}"/>
              </a:ext>
            </a:extLst>
          </p:cNvPr>
          <p:cNvSpPr>
            <a:spLocks noGrp="1" noRot="1" noChangeArrowheads="1"/>
          </p:cNvSpPr>
          <p:nvPr>
            <p:ph type="title"/>
          </p:nvPr>
        </p:nvSpPr>
        <p:spPr/>
        <p:txBody>
          <a:bodyPr/>
          <a:lstStyle/>
          <a:p>
            <a:pPr eaLnBrk="1" hangingPunct="1">
              <a:defRPr/>
            </a:pPr>
            <a:r>
              <a:rPr lang="en-US"/>
              <a:t>Dr. Brownstein’s Study</a:t>
            </a:r>
          </a:p>
        </p:txBody>
      </p:sp>
      <p:sp>
        <p:nvSpPr>
          <p:cNvPr id="146435" name="Rectangle 3">
            <a:extLst>
              <a:ext uri="{FF2B5EF4-FFF2-40B4-BE49-F238E27FC236}">
                <a16:creationId xmlns:a16="http://schemas.microsoft.com/office/drawing/2014/main" id="{0231763B-A12B-7810-8458-E4D483145F59}"/>
              </a:ext>
            </a:extLst>
          </p:cNvPr>
          <p:cNvSpPr>
            <a:spLocks noGrp="1" noRot="1" noChangeArrowheads="1"/>
          </p:cNvSpPr>
          <p:nvPr>
            <p:ph type="body" idx="1"/>
          </p:nvPr>
        </p:nvSpPr>
        <p:spPr/>
        <p:txBody>
          <a:bodyPr/>
          <a:lstStyle/>
          <a:p>
            <a:pPr eaLnBrk="1" hangingPunct="1">
              <a:lnSpc>
                <a:spcPct val="80000"/>
              </a:lnSpc>
              <a:defRPr/>
            </a:pPr>
            <a:r>
              <a:rPr lang="en-US" sz="2800"/>
              <a:t>8 women with breast cancer</a:t>
            </a:r>
          </a:p>
          <a:p>
            <a:pPr eaLnBrk="1" hangingPunct="1">
              <a:lnSpc>
                <a:spcPct val="80000"/>
              </a:lnSpc>
              <a:defRPr/>
            </a:pPr>
            <a:r>
              <a:rPr lang="en-US" sz="2800"/>
              <a:t>10 women without breast cancer</a:t>
            </a:r>
          </a:p>
          <a:p>
            <a:pPr eaLnBrk="1" hangingPunct="1">
              <a:lnSpc>
                <a:spcPct val="80000"/>
              </a:lnSpc>
              <a:defRPr/>
            </a:pPr>
            <a:r>
              <a:rPr lang="en-US" sz="2800"/>
              <a:t>Urinary levels of bromine and fluoride excreted were measured at baseline, one day after taking 50 mg Iodoral, and 30 days after taking 50 mg/day Iodoral.</a:t>
            </a:r>
          </a:p>
          <a:p>
            <a:pPr eaLnBrk="1" hangingPunct="1">
              <a:lnSpc>
                <a:spcPct val="80000"/>
              </a:lnSpc>
              <a:defRPr/>
            </a:pPr>
            <a:r>
              <a:rPr lang="en-US" sz="2800"/>
              <a:t>Initial iodine levels were low in all women tested</a:t>
            </a:r>
          </a:p>
          <a:p>
            <a:pPr eaLnBrk="1" hangingPunct="1">
              <a:lnSpc>
                <a:spcPct val="80000"/>
              </a:lnSpc>
              <a:defRPr/>
            </a:pPr>
            <a:r>
              <a:rPr lang="en-US" sz="2800"/>
              <a:t>What was </a:t>
            </a:r>
            <a:r>
              <a:rPr lang="en-US" sz="2800" b="1" u="sng"/>
              <a:t>shocking</a:t>
            </a:r>
            <a:r>
              <a:rPr lang="en-US" sz="2800"/>
              <a:t> was the difference in levels of the toxic halogens bromine and fluoride.</a:t>
            </a:r>
          </a:p>
          <a:p>
            <a:pPr eaLnBrk="1" hangingPunct="1">
              <a:lnSpc>
                <a:spcPct val="80000"/>
              </a:lnSpc>
              <a:defRPr/>
            </a:pPr>
            <a:r>
              <a:rPr lang="en-US" sz="2800" b="1" u="sng">
                <a:solidFill>
                  <a:schemeClr val="hlink"/>
                </a:solidFill>
              </a:rPr>
              <a:t>The way to reduce the body’s burden of toxic halides is to increase the body’s iodine levels!</a:t>
            </a:r>
          </a:p>
        </p:txBody>
      </p:sp>
    </p:spTree>
  </p:cSld>
  <p:clrMapOvr>
    <a:masterClrMapping/>
  </p:clrMapOvr>
  <p:transition advClick="0" advTm="12000"/>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2BF8603C-6BAD-F949-8DA2-C5C19E595D4D}"/>
              </a:ext>
            </a:extLst>
          </p:cNvPr>
          <p:cNvSpPr>
            <a:spLocks noGrp="1" noRot="1" noChangeArrowheads="1"/>
          </p:cNvSpPr>
          <p:nvPr>
            <p:ph type="title"/>
          </p:nvPr>
        </p:nvSpPr>
        <p:spPr/>
        <p:txBody>
          <a:bodyPr/>
          <a:lstStyle/>
          <a:p>
            <a:pPr eaLnBrk="1" hangingPunct="1">
              <a:defRPr/>
            </a:pPr>
            <a:r>
              <a:rPr lang="en-US"/>
              <a:t>Bromine and Breast Cancer</a:t>
            </a:r>
          </a:p>
        </p:txBody>
      </p:sp>
      <p:graphicFrame>
        <p:nvGraphicFramePr>
          <p:cNvPr id="118787" name="Object 4">
            <a:extLst>
              <a:ext uri="{FF2B5EF4-FFF2-40B4-BE49-F238E27FC236}">
                <a16:creationId xmlns:a16="http://schemas.microsoft.com/office/drawing/2014/main" id="{15A16A7F-1A24-769E-99C8-A6780B8E01C7}"/>
              </a:ext>
            </a:extLst>
          </p:cNvPr>
          <p:cNvGraphicFramePr>
            <a:graphicFrameLocks noChangeAspect="1"/>
          </p:cNvGraphicFramePr>
          <p:nvPr>
            <p:ph idx="1"/>
          </p:nvPr>
        </p:nvGraphicFramePr>
        <p:xfrm>
          <a:off x="671513" y="1852613"/>
          <a:ext cx="7788275" cy="4060825"/>
        </p:xfrm>
        <a:graphic>
          <a:graphicData uri="http://schemas.openxmlformats.org/presentationml/2006/ole">
            <mc:AlternateContent xmlns:mc="http://schemas.openxmlformats.org/markup-compatibility/2006">
              <mc:Choice xmlns:v="urn:schemas-microsoft-com:vml" Requires="v">
                <p:oleObj name="Chart" r:id="rId3" imgW="7801074" imgH="4067323" progId="MSGraph.Chart.8">
                  <p:embed followColorScheme="full"/>
                </p:oleObj>
              </mc:Choice>
              <mc:Fallback>
                <p:oleObj name="Chart" r:id="rId3" imgW="7801074" imgH="4067323" progId="MSGraph.Chart.8">
                  <p:embed followColorScheme="full"/>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1513" y="1852613"/>
                        <a:ext cx="7788275" cy="4060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advClick="0" advTm="12000"/>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a:extLst>
              <a:ext uri="{FF2B5EF4-FFF2-40B4-BE49-F238E27FC236}">
                <a16:creationId xmlns:a16="http://schemas.microsoft.com/office/drawing/2014/main" id="{44941BEA-F233-7AE7-32E0-C59C4833E983}"/>
              </a:ext>
            </a:extLst>
          </p:cNvPr>
          <p:cNvSpPr>
            <a:spLocks noGrp="1" noRot="1" noChangeArrowheads="1"/>
          </p:cNvSpPr>
          <p:nvPr>
            <p:ph type="title"/>
          </p:nvPr>
        </p:nvSpPr>
        <p:spPr/>
        <p:txBody>
          <a:bodyPr/>
          <a:lstStyle/>
          <a:p>
            <a:pPr eaLnBrk="1" hangingPunct="1">
              <a:defRPr/>
            </a:pPr>
            <a:r>
              <a:rPr lang="en-US"/>
              <a:t>Fluoride and Breast Cancer</a:t>
            </a:r>
          </a:p>
        </p:txBody>
      </p:sp>
      <p:graphicFrame>
        <p:nvGraphicFramePr>
          <p:cNvPr id="120835" name="Object 3">
            <a:extLst>
              <a:ext uri="{FF2B5EF4-FFF2-40B4-BE49-F238E27FC236}">
                <a16:creationId xmlns:a16="http://schemas.microsoft.com/office/drawing/2014/main" id="{50EEDFE0-9FCF-6F89-5245-7C80DEBEC05A}"/>
              </a:ext>
            </a:extLst>
          </p:cNvPr>
          <p:cNvGraphicFramePr>
            <a:graphicFrameLocks noChangeAspect="1"/>
          </p:cNvGraphicFramePr>
          <p:nvPr>
            <p:ph idx="1"/>
          </p:nvPr>
        </p:nvGraphicFramePr>
        <p:xfrm>
          <a:off x="671513" y="1852613"/>
          <a:ext cx="7788275" cy="4060825"/>
        </p:xfrm>
        <a:graphic>
          <a:graphicData uri="http://schemas.openxmlformats.org/presentationml/2006/ole">
            <mc:AlternateContent xmlns:mc="http://schemas.openxmlformats.org/markup-compatibility/2006">
              <mc:Choice xmlns:v="urn:schemas-microsoft-com:vml" Requires="v">
                <p:oleObj name="Chart" r:id="rId3" imgW="7801074" imgH="4067323" progId="MSGraph.Chart.8">
                  <p:embed followColorScheme="full"/>
                </p:oleObj>
              </mc:Choice>
              <mc:Fallback>
                <p:oleObj name="Chart" r:id="rId3" imgW="7801074" imgH="4067323" progId="MSGraph.Chart.8">
                  <p:embed followColorScheme="full"/>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1513" y="1852613"/>
                        <a:ext cx="7788275" cy="4060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advClick="0" advTm="12000"/>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a:extLst>
              <a:ext uri="{FF2B5EF4-FFF2-40B4-BE49-F238E27FC236}">
                <a16:creationId xmlns:a16="http://schemas.microsoft.com/office/drawing/2014/main" id="{3B5C2DE8-C70B-5753-446B-D8D1FB099125}"/>
              </a:ext>
            </a:extLst>
          </p:cNvPr>
          <p:cNvSpPr>
            <a:spLocks noGrp="1" noRot="1" noChangeArrowheads="1"/>
          </p:cNvSpPr>
          <p:nvPr>
            <p:ph type="title"/>
          </p:nvPr>
        </p:nvSpPr>
        <p:spPr/>
        <p:txBody>
          <a:bodyPr/>
          <a:lstStyle/>
          <a:p>
            <a:pPr eaLnBrk="1" hangingPunct="1">
              <a:defRPr/>
            </a:pPr>
            <a:r>
              <a:rPr lang="en-US"/>
              <a:t>Dr. Donald Miller on Fluoride</a:t>
            </a:r>
          </a:p>
        </p:txBody>
      </p:sp>
      <p:sp>
        <p:nvSpPr>
          <p:cNvPr id="156675" name="Rectangle 3">
            <a:extLst>
              <a:ext uri="{FF2B5EF4-FFF2-40B4-BE49-F238E27FC236}">
                <a16:creationId xmlns:a16="http://schemas.microsoft.com/office/drawing/2014/main" id="{2B61D1E9-DC58-80C8-D026-3DD25DB94FAC}"/>
              </a:ext>
            </a:extLst>
          </p:cNvPr>
          <p:cNvSpPr>
            <a:spLocks noGrp="1" noRot="1" noChangeArrowheads="1"/>
          </p:cNvSpPr>
          <p:nvPr>
            <p:ph type="body" idx="1"/>
          </p:nvPr>
        </p:nvSpPr>
        <p:spPr/>
        <p:txBody>
          <a:bodyPr/>
          <a:lstStyle/>
          <a:p>
            <a:pPr eaLnBrk="1" hangingPunct="1">
              <a:defRPr/>
            </a:pPr>
            <a:r>
              <a:rPr lang="en-US" sz="2800"/>
              <a:t>WHO (World Health Organization) study shows there is no difference between fluoridated and unfluoridated countries in the tooth decay rate</a:t>
            </a:r>
          </a:p>
          <a:p>
            <a:pPr eaLnBrk="1" hangingPunct="1">
              <a:defRPr/>
            </a:pPr>
            <a:r>
              <a:rPr lang="en-US" sz="2800"/>
              <a:t>More than 30% of our children (per the CDC) are affected by fluoride poisoning---as evidenced by dental fluorosis.</a:t>
            </a:r>
          </a:p>
          <a:p>
            <a:pPr eaLnBrk="1" hangingPunct="1">
              <a:defRPr/>
            </a:pPr>
            <a:r>
              <a:rPr lang="en-US" sz="2800"/>
              <a:t>Other possible manifestations of fluoride poisoning:  arthritis, osteoporosis, Alzheimer’s disease, and an increased risk of cancer</a:t>
            </a:r>
          </a:p>
        </p:txBody>
      </p:sp>
    </p:spTree>
  </p:cSld>
  <p:clrMapOvr>
    <a:masterClrMapping/>
  </p:clrMapOvr>
  <p:transition advClick="0" advTm="1200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a:extLst>
              <a:ext uri="{FF2B5EF4-FFF2-40B4-BE49-F238E27FC236}">
                <a16:creationId xmlns:a16="http://schemas.microsoft.com/office/drawing/2014/main" id="{D4D41589-26A6-2E91-E5A2-0482E626A1ED}"/>
              </a:ext>
            </a:extLst>
          </p:cNvPr>
          <p:cNvSpPr>
            <a:spLocks noGrp="1" noRot="1" noChangeArrowheads="1"/>
          </p:cNvSpPr>
          <p:nvPr>
            <p:ph type="title"/>
          </p:nvPr>
        </p:nvSpPr>
        <p:spPr>
          <a:xfrm>
            <a:off x="301625" y="274638"/>
            <a:ext cx="8510588" cy="1325562"/>
          </a:xfrm>
        </p:spPr>
        <p:txBody>
          <a:bodyPr/>
          <a:lstStyle/>
          <a:p>
            <a:pPr eaLnBrk="1" hangingPunct="1">
              <a:defRPr/>
            </a:pPr>
            <a:r>
              <a:rPr lang="en-US" sz="4000"/>
              <a:t>The Pendulum is Beginning to </a:t>
            </a:r>
            <a:br>
              <a:rPr lang="en-US" sz="4000"/>
            </a:br>
            <a:r>
              <a:rPr lang="en-US" sz="4000"/>
              <a:t>Swing the Other Way!</a:t>
            </a:r>
          </a:p>
        </p:txBody>
      </p:sp>
      <p:sp>
        <p:nvSpPr>
          <p:cNvPr id="182275" name="Rectangle 3">
            <a:extLst>
              <a:ext uri="{FF2B5EF4-FFF2-40B4-BE49-F238E27FC236}">
                <a16:creationId xmlns:a16="http://schemas.microsoft.com/office/drawing/2014/main" id="{32F31FEB-64F9-655E-F5CB-5F80A75EE085}"/>
              </a:ext>
            </a:extLst>
          </p:cNvPr>
          <p:cNvSpPr>
            <a:spLocks noGrp="1" noRot="1" noChangeArrowheads="1"/>
          </p:cNvSpPr>
          <p:nvPr>
            <p:ph type="body" idx="1"/>
          </p:nvPr>
        </p:nvSpPr>
        <p:spPr>
          <a:xfrm>
            <a:off x="301625" y="1676400"/>
            <a:ext cx="8540750" cy="4876800"/>
          </a:xfrm>
        </p:spPr>
        <p:txBody>
          <a:bodyPr/>
          <a:lstStyle/>
          <a:p>
            <a:pPr eaLnBrk="1" hangingPunct="1">
              <a:defRPr/>
            </a:pPr>
            <a:r>
              <a:rPr lang="en-US"/>
              <a:t>1993 – Dr. W.R. Ghent reported the beneficial effects of using 5 mg iodine for Fibrocystic Breast Disease.  </a:t>
            </a:r>
          </a:p>
          <a:p>
            <a:pPr eaLnBrk="1" hangingPunct="1">
              <a:defRPr/>
            </a:pPr>
            <a:r>
              <a:rPr lang="en-US"/>
              <a:t>1997 – Dr. Guy Abraham became aware of Ghent’s work.  </a:t>
            </a:r>
          </a:p>
          <a:p>
            <a:pPr eaLnBrk="1" hangingPunct="1">
              <a:defRPr/>
            </a:pPr>
            <a:r>
              <a:rPr lang="en-US"/>
              <a:t>2000 – Dr. Abraham initiated “The Iodine Project” with Drs. Brownstein and Flechas.  </a:t>
            </a:r>
          </a:p>
          <a:p>
            <a:pPr eaLnBrk="1" hangingPunct="1">
              <a:defRPr/>
            </a:pPr>
            <a:r>
              <a:rPr lang="en-US"/>
              <a:t>2007 – “If Dr. Abraham is correct, he deserves the Nobel Prize!”  </a:t>
            </a:r>
          </a:p>
          <a:p>
            <a:pPr eaLnBrk="1" hangingPunct="1">
              <a:defRPr/>
            </a:pPr>
            <a:endParaRPr lang="en-US"/>
          </a:p>
        </p:txBody>
      </p:sp>
    </p:spTree>
  </p:cSld>
  <p:clrMapOvr>
    <a:masterClrMapping/>
  </p:clrMapOvr>
  <p:transition advClick="0" advTm="15000"/>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a:extLst>
              <a:ext uri="{FF2B5EF4-FFF2-40B4-BE49-F238E27FC236}">
                <a16:creationId xmlns:a16="http://schemas.microsoft.com/office/drawing/2014/main" id="{DD14FB41-8FCC-3E92-F526-3DB16440CA7F}"/>
              </a:ext>
            </a:extLst>
          </p:cNvPr>
          <p:cNvSpPr>
            <a:spLocks noGrp="1" noRot="1" noChangeArrowheads="1"/>
          </p:cNvSpPr>
          <p:nvPr>
            <p:ph type="title"/>
          </p:nvPr>
        </p:nvSpPr>
        <p:spPr/>
        <p:txBody>
          <a:bodyPr/>
          <a:lstStyle/>
          <a:p>
            <a:pPr eaLnBrk="1" hangingPunct="1">
              <a:defRPr/>
            </a:pPr>
            <a:r>
              <a:rPr lang="en-US" sz="4800"/>
              <a:t>Question:</a:t>
            </a:r>
          </a:p>
        </p:txBody>
      </p:sp>
      <p:sp>
        <p:nvSpPr>
          <p:cNvPr id="145411" name="Rectangle 3">
            <a:extLst>
              <a:ext uri="{FF2B5EF4-FFF2-40B4-BE49-F238E27FC236}">
                <a16:creationId xmlns:a16="http://schemas.microsoft.com/office/drawing/2014/main" id="{4CD9DA7E-FEC2-BDEB-22F7-525C4D4B0F22}"/>
              </a:ext>
            </a:extLst>
          </p:cNvPr>
          <p:cNvSpPr>
            <a:spLocks noGrp="1" noRot="1" noChangeArrowheads="1"/>
          </p:cNvSpPr>
          <p:nvPr>
            <p:ph type="body" idx="1"/>
          </p:nvPr>
        </p:nvSpPr>
        <p:spPr/>
        <p:txBody>
          <a:bodyPr/>
          <a:lstStyle/>
          <a:p>
            <a:pPr algn="ctr" eaLnBrk="1" hangingPunct="1">
              <a:buFont typeface="Wingdings" panose="05000000000000000000" pitchFamily="2" charset="2"/>
              <a:buNone/>
              <a:defRPr/>
            </a:pPr>
            <a:r>
              <a:rPr lang="en-US" sz="4000" b="1"/>
              <a:t>ARE THE </a:t>
            </a:r>
          </a:p>
          <a:p>
            <a:pPr algn="ctr" eaLnBrk="1" hangingPunct="1">
              <a:buFont typeface="Wingdings" panose="05000000000000000000" pitchFamily="2" charset="2"/>
              <a:buNone/>
              <a:defRPr/>
            </a:pPr>
            <a:r>
              <a:rPr lang="en-US" sz="4000" b="1"/>
              <a:t>TOXIC HALOGENS</a:t>
            </a:r>
          </a:p>
          <a:p>
            <a:pPr algn="ctr" eaLnBrk="1" hangingPunct="1">
              <a:buFont typeface="Wingdings" panose="05000000000000000000" pitchFamily="2" charset="2"/>
              <a:buNone/>
              <a:defRPr/>
            </a:pPr>
            <a:r>
              <a:rPr lang="en-US" sz="4000" b="1"/>
              <a:t>BROMINE AND FLUORIDE</a:t>
            </a:r>
          </a:p>
          <a:p>
            <a:pPr algn="ctr" eaLnBrk="1" hangingPunct="1">
              <a:buFont typeface="Wingdings" panose="05000000000000000000" pitchFamily="2" charset="2"/>
              <a:buNone/>
              <a:defRPr/>
            </a:pPr>
            <a:r>
              <a:rPr lang="en-US" sz="4000" b="1"/>
              <a:t>PARTIALLY RESPONSIBLE FOR</a:t>
            </a:r>
          </a:p>
          <a:p>
            <a:pPr algn="ctr" eaLnBrk="1" hangingPunct="1">
              <a:buFont typeface="Wingdings" panose="05000000000000000000" pitchFamily="2" charset="2"/>
              <a:buNone/>
              <a:defRPr/>
            </a:pPr>
            <a:r>
              <a:rPr lang="en-US" sz="4000" b="1"/>
              <a:t>THE EPIDEMIC RISE</a:t>
            </a:r>
          </a:p>
          <a:p>
            <a:pPr algn="ctr" eaLnBrk="1" hangingPunct="1">
              <a:buFont typeface="Wingdings" panose="05000000000000000000" pitchFamily="2" charset="2"/>
              <a:buNone/>
              <a:defRPr/>
            </a:pPr>
            <a:r>
              <a:rPr lang="en-US" sz="4000" b="1"/>
              <a:t>IN BREAST CANCER?</a:t>
            </a:r>
          </a:p>
          <a:p>
            <a:pPr algn="ctr" eaLnBrk="1" hangingPunct="1">
              <a:buFont typeface="Wingdings" panose="05000000000000000000" pitchFamily="2" charset="2"/>
              <a:buNone/>
              <a:defRPr/>
            </a:pPr>
            <a:endParaRPr lang="en-US"/>
          </a:p>
        </p:txBody>
      </p:sp>
    </p:spTree>
  </p:cSld>
  <p:clrMapOvr>
    <a:masterClrMapping/>
  </p:clrMapOvr>
  <p:transition advClick="0" advTm="12000"/>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a:extLst>
              <a:ext uri="{FF2B5EF4-FFF2-40B4-BE49-F238E27FC236}">
                <a16:creationId xmlns:a16="http://schemas.microsoft.com/office/drawing/2014/main" id="{98BDC0A7-183C-2D91-5FF6-EFE3DA33006A}"/>
              </a:ext>
            </a:extLst>
          </p:cNvPr>
          <p:cNvSpPr>
            <a:spLocks noGrp="1" noRot="1" noChangeArrowheads="1"/>
          </p:cNvSpPr>
          <p:nvPr>
            <p:ph type="title"/>
          </p:nvPr>
        </p:nvSpPr>
        <p:spPr>
          <a:xfrm>
            <a:off x="301625" y="274638"/>
            <a:ext cx="8510588" cy="1325562"/>
          </a:xfrm>
        </p:spPr>
        <p:txBody>
          <a:bodyPr/>
          <a:lstStyle/>
          <a:p>
            <a:pPr eaLnBrk="1" hangingPunct="1">
              <a:defRPr/>
            </a:pPr>
            <a:r>
              <a:rPr lang="en-US"/>
              <a:t>Iodine and Prostate Cancer</a:t>
            </a:r>
          </a:p>
        </p:txBody>
      </p:sp>
      <p:sp>
        <p:nvSpPr>
          <p:cNvPr id="113667" name="Rectangle 3">
            <a:extLst>
              <a:ext uri="{FF2B5EF4-FFF2-40B4-BE49-F238E27FC236}">
                <a16:creationId xmlns:a16="http://schemas.microsoft.com/office/drawing/2014/main" id="{BECB3D9C-899B-A4D0-C3F5-B785DD17A313}"/>
              </a:ext>
            </a:extLst>
          </p:cNvPr>
          <p:cNvSpPr>
            <a:spLocks noGrp="1" noRot="1" noChangeArrowheads="1"/>
          </p:cNvSpPr>
          <p:nvPr>
            <p:ph type="body" idx="1"/>
          </p:nvPr>
        </p:nvSpPr>
        <p:spPr/>
        <p:txBody>
          <a:bodyPr/>
          <a:lstStyle/>
          <a:p>
            <a:pPr eaLnBrk="1" hangingPunct="1">
              <a:defRPr/>
            </a:pPr>
            <a:r>
              <a:rPr lang="en-US"/>
              <a:t>Research not as complete as for breast cancer</a:t>
            </a:r>
          </a:p>
          <a:p>
            <a:pPr eaLnBrk="1" hangingPunct="1">
              <a:defRPr/>
            </a:pPr>
            <a:r>
              <a:rPr lang="en-US"/>
              <a:t>Mainland Japanese men have 10 X less prostate cancer than U.S. men</a:t>
            </a:r>
          </a:p>
          <a:p>
            <a:pPr eaLnBrk="1" hangingPunct="1">
              <a:defRPr/>
            </a:pPr>
            <a:r>
              <a:rPr lang="en-US"/>
              <a:t>BPH (Benign Prostatic Hyperplasia) – </a:t>
            </a:r>
          </a:p>
          <a:p>
            <a:pPr eaLnBrk="1" hangingPunct="1">
              <a:buFont typeface="Wingdings" panose="05000000000000000000" pitchFamily="2" charset="2"/>
              <a:buNone/>
              <a:defRPr/>
            </a:pPr>
            <a:r>
              <a:rPr lang="en-US"/>
              <a:t>   </a:t>
            </a:r>
            <a:r>
              <a:rPr lang="en-US" b="1">
                <a:solidFill>
                  <a:schemeClr val="hlink"/>
                </a:solidFill>
              </a:rPr>
              <a:t>Question:</a:t>
            </a:r>
            <a:r>
              <a:rPr lang="en-US"/>
              <a:t>  Could the </a:t>
            </a:r>
            <a:r>
              <a:rPr lang="en-US" u="sng"/>
              <a:t>prostate</a:t>
            </a:r>
            <a:r>
              <a:rPr lang="en-US"/>
              <a:t> be </a:t>
            </a:r>
            <a:r>
              <a:rPr lang="en-US" u="sng"/>
              <a:t>enlarging</a:t>
            </a:r>
            <a:r>
              <a:rPr lang="en-US"/>
              <a:t> to absorb more iodine just as </a:t>
            </a:r>
            <a:r>
              <a:rPr lang="en-US" u="sng"/>
              <a:t>breasts enlarge</a:t>
            </a:r>
            <a:r>
              <a:rPr lang="en-US"/>
              <a:t> when there is an iodine deficiency?  </a:t>
            </a:r>
          </a:p>
          <a:p>
            <a:pPr eaLnBrk="1" hangingPunct="1">
              <a:buFont typeface="Wingdings" panose="05000000000000000000" pitchFamily="2" charset="2"/>
              <a:buNone/>
              <a:defRPr/>
            </a:pPr>
            <a:endParaRPr lang="en-US"/>
          </a:p>
        </p:txBody>
      </p:sp>
    </p:spTree>
  </p:cSld>
  <p:clrMapOvr>
    <a:masterClrMapping/>
  </p:clrMapOvr>
  <p:transition advClick="0" advTm="12000"/>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a:extLst>
              <a:ext uri="{FF2B5EF4-FFF2-40B4-BE49-F238E27FC236}">
                <a16:creationId xmlns:a16="http://schemas.microsoft.com/office/drawing/2014/main" id="{4A4F5FEE-E402-F779-42EC-1A3EA38EDD02}"/>
              </a:ext>
            </a:extLst>
          </p:cNvPr>
          <p:cNvSpPr>
            <a:spLocks noGrp="1" noRot="1" noChangeArrowheads="1"/>
          </p:cNvSpPr>
          <p:nvPr>
            <p:ph type="title"/>
          </p:nvPr>
        </p:nvSpPr>
        <p:spPr/>
        <p:txBody>
          <a:bodyPr/>
          <a:lstStyle/>
          <a:p>
            <a:pPr eaLnBrk="1" hangingPunct="1">
              <a:defRPr/>
            </a:pPr>
            <a:r>
              <a:rPr lang="en-US" sz="4000"/>
              <a:t>Iodine Intake, Thyroid Disease </a:t>
            </a:r>
            <a:br>
              <a:rPr lang="en-US" sz="4000"/>
            </a:br>
            <a:r>
              <a:rPr lang="en-US" sz="4000"/>
              <a:t>&amp; Prostate Cancer - Correlations</a:t>
            </a:r>
          </a:p>
        </p:txBody>
      </p:sp>
      <p:sp>
        <p:nvSpPr>
          <p:cNvPr id="114691" name="Rectangle 3">
            <a:extLst>
              <a:ext uri="{FF2B5EF4-FFF2-40B4-BE49-F238E27FC236}">
                <a16:creationId xmlns:a16="http://schemas.microsoft.com/office/drawing/2014/main" id="{153AE5E3-6447-33D1-9B14-60BF8010B838}"/>
              </a:ext>
            </a:extLst>
          </p:cNvPr>
          <p:cNvSpPr>
            <a:spLocks noGrp="1" noRot="1" noChangeArrowheads="1"/>
          </p:cNvSpPr>
          <p:nvPr>
            <p:ph type="body" idx="1"/>
          </p:nvPr>
        </p:nvSpPr>
        <p:spPr/>
        <p:txBody>
          <a:bodyPr/>
          <a:lstStyle/>
          <a:p>
            <a:pPr eaLnBrk="1" hangingPunct="1">
              <a:lnSpc>
                <a:spcPct val="90000"/>
              </a:lnSpc>
              <a:defRPr/>
            </a:pPr>
            <a:r>
              <a:rPr lang="en-US" sz="2800"/>
              <a:t>High iodine intake </a:t>
            </a:r>
            <a:r>
              <a:rPr lang="en-US" sz="2800" u="sng"/>
              <a:t>reduces risk</a:t>
            </a:r>
            <a:r>
              <a:rPr lang="en-US" sz="2800"/>
              <a:t> of prostate cancer by 29%</a:t>
            </a:r>
          </a:p>
          <a:p>
            <a:pPr eaLnBrk="1" hangingPunct="1">
              <a:lnSpc>
                <a:spcPct val="90000"/>
              </a:lnSpc>
              <a:defRPr/>
            </a:pPr>
            <a:r>
              <a:rPr lang="en-US" sz="2800"/>
              <a:t>31% </a:t>
            </a:r>
            <a:r>
              <a:rPr lang="en-US" sz="2800" u="sng"/>
              <a:t>increased risk</a:t>
            </a:r>
            <a:r>
              <a:rPr lang="en-US" sz="2800"/>
              <a:t> for prostate cancer following a diagnosis of thyroid cancer</a:t>
            </a:r>
          </a:p>
          <a:p>
            <a:pPr eaLnBrk="1" hangingPunct="1">
              <a:lnSpc>
                <a:spcPct val="90000"/>
              </a:lnSpc>
              <a:defRPr/>
            </a:pPr>
            <a:r>
              <a:rPr lang="en-US" sz="2800"/>
              <a:t>21% </a:t>
            </a:r>
            <a:r>
              <a:rPr lang="en-US" sz="2800" u="sng"/>
              <a:t>increased risk</a:t>
            </a:r>
            <a:r>
              <a:rPr lang="en-US" sz="2800"/>
              <a:t> for thyroid cancer following a diagnosis of prostate cancer</a:t>
            </a:r>
          </a:p>
          <a:p>
            <a:pPr eaLnBrk="1" hangingPunct="1">
              <a:lnSpc>
                <a:spcPct val="90000"/>
              </a:lnSpc>
              <a:defRPr/>
            </a:pPr>
            <a:r>
              <a:rPr lang="en-US" sz="2800"/>
              <a:t>Iodine supplementation has a </a:t>
            </a:r>
            <a:r>
              <a:rPr lang="en-US" sz="2800" u="sng"/>
              <a:t>suppressive effect</a:t>
            </a:r>
            <a:r>
              <a:rPr lang="en-US" sz="2800"/>
              <a:t> on tumor growth and formation</a:t>
            </a:r>
          </a:p>
          <a:p>
            <a:pPr eaLnBrk="1" hangingPunct="1">
              <a:lnSpc>
                <a:spcPct val="90000"/>
              </a:lnSpc>
              <a:defRPr/>
            </a:pPr>
            <a:r>
              <a:rPr lang="en-US" sz="2800"/>
              <a:t>Suppressed tumors have </a:t>
            </a:r>
            <a:r>
              <a:rPr lang="en-US" sz="2800" u="sng"/>
              <a:t>significantly higher iodine content</a:t>
            </a:r>
          </a:p>
        </p:txBody>
      </p:sp>
    </p:spTree>
  </p:cSld>
  <p:clrMapOvr>
    <a:masterClrMapping/>
  </p:clrMapOvr>
  <p:transition advClick="0" advTm="12000"/>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a:extLst>
              <a:ext uri="{FF2B5EF4-FFF2-40B4-BE49-F238E27FC236}">
                <a16:creationId xmlns:a16="http://schemas.microsoft.com/office/drawing/2014/main" id="{CEA290A7-731C-D2B9-BDE6-822A90D53173}"/>
              </a:ext>
            </a:extLst>
          </p:cNvPr>
          <p:cNvSpPr>
            <a:spLocks noGrp="1" noRot="1" noChangeArrowheads="1"/>
          </p:cNvSpPr>
          <p:nvPr>
            <p:ph type="title"/>
          </p:nvPr>
        </p:nvSpPr>
        <p:spPr/>
        <p:txBody>
          <a:bodyPr/>
          <a:lstStyle/>
          <a:p>
            <a:pPr eaLnBrk="1" hangingPunct="1">
              <a:defRPr/>
            </a:pPr>
            <a:r>
              <a:rPr lang="en-US" sz="4800"/>
              <a:t>Question:</a:t>
            </a:r>
          </a:p>
        </p:txBody>
      </p:sp>
      <p:sp>
        <p:nvSpPr>
          <p:cNvPr id="136195" name="Rectangle 3">
            <a:extLst>
              <a:ext uri="{FF2B5EF4-FFF2-40B4-BE49-F238E27FC236}">
                <a16:creationId xmlns:a16="http://schemas.microsoft.com/office/drawing/2014/main" id="{18AC4BDB-3049-F412-8AE7-35DDBCD3F156}"/>
              </a:ext>
            </a:extLst>
          </p:cNvPr>
          <p:cNvSpPr>
            <a:spLocks noGrp="1" noRot="1" noChangeArrowheads="1"/>
          </p:cNvSpPr>
          <p:nvPr>
            <p:ph type="body" idx="1"/>
          </p:nvPr>
        </p:nvSpPr>
        <p:spPr/>
        <p:txBody>
          <a:bodyPr/>
          <a:lstStyle/>
          <a:p>
            <a:pPr algn="ctr" eaLnBrk="1" hangingPunct="1">
              <a:buFont typeface="Wingdings" panose="05000000000000000000" pitchFamily="2" charset="2"/>
              <a:buNone/>
              <a:defRPr/>
            </a:pPr>
            <a:r>
              <a:rPr lang="en-US" sz="5400" b="1"/>
              <a:t>WHY ISN’T </a:t>
            </a:r>
            <a:r>
              <a:rPr lang="en-US" sz="5400" b="1" u="sng">
                <a:solidFill>
                  <a:schemeClr val="hlink"/>
                </a:solidFill>
              </a:rPr>
              <a:t>IODINE</a:t>
            </a:r>
            <a:r>
              <a:rPr lang="en-US" sz="5400" b="1"/>
              <a:t> </a:t>
            </a:r>
          </a:p>
          <a:p>
            <a:pPr algn="ctr" eaLnBrk="1" hangingPunct="1">
              <a:buFont typeface="Wingdings" panose="05000000000000000000" pitchFamily="2" charset="2"/>
              <a:buNone/>
              <a:defRPr/>
            </a:pPr>
            <a:r>
              <a:rPr lang="en-US" sz="5400" b="1"/>
              <a:t>PART OF THE </a:t>
            </a:r>
          </a:p>
          <a:p>
            <a:pPr algn="ctr" eaLnBrk="1" hangingPunct="1">
              <a:buFont typeface="Wingdings" panose="05000000000000000000" pitchFamily="2" charset="2"/>
              <a:buNone/>
              <a:defRPr/>
            </a:pPr>
            <a:r>
              <a:rPr lang="en-US" sz="5400" b="1"/>
              <a:t>STANDARD TREATMENT</a:t>
            </a:r>
          </a:p>
          <a:p>
            <a:pPr algn="ctr" eaLnBrk="1" hangingPunct="1">
              <a:buFont typeface="Wingdings" panose="05000000000000000000" pitchFamily="2" charset="2"/>
              <a:buNone/>
              <a:defRPr/>
            </a:pPr>
            <a:r>
              <a:rPr lang="en-US" sz="5400" b="1"/>
              <a:t>FOR CANCER?</a:t>
            </a:r>
          </a:p>
        </p:txBody>
      </p:sp>
    </p:spTree>
  </p:cSld>
  <p:clrMapOvr>
    <a:masterClrMapping/>
  </p:clrMapOvr>
  <p:transition advClick="0" advTm="12000"/>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a:extLst>
              <a:ext uri="{FF2B5EF4-FFF2-40B4-BE49-F238E27FC236}">
                <a16:creationId xmlns:a16="http://schemas.microsoft.com/office/drawing/2014/main" id="{F8271976-2094-C296-7493-C097E8FFD228}"/>
              </a:ext>
            </a:extLst>
          </p:cNvPr>
          <p:cNvSpPr>
            <a:spLocks noGrp="1" noRot="1" noChangeArrowheads="1"/>
          </p:cNvSpPr>
          <p:nvPr>
            <p:ph type="title"/>
          </p:nvPr>
        </p:nvSpPr>
        <p:spPr/>
        <p:txBody>
          <a:bodyPr/>
          <a:lstStyle/>
          <a:p>
            <a:pPr eaLnBrk="1" hangingPunct="1">
              <a:defRPr/>
            </a:pPr>
            <a:r>
              <a:rPr lang="en-US"/>
              <a:t>Medical Iodophobia</a:t>
            </a:r>
          </a:p>
        </p:txBody>
      </p:sp>
      <p:sp>
        <p:nvSpPr>
          <p:cNvPr id="196611" name="Rectangle 3">
            <a:extLst>
              <a:ext uri="{FF2B5EF4-FFF2-40B4-BE49-F238E27FC236}">
                <a16:creationId xmlns:a16="http://schemas.microsoft.com/office/drawing/2014/main" id="{3D3A9897-ED09-CC6E-1946-4FB05DFF53F0}"/>
              </a:ext>
            </a:extLst>
          </p:cNvPr>
          <p:cNvSpPr>
            <a:spLocks noGrp="1" noRot="1" noChangeArrowheads="1"/>
          </p:cNvSpPr>
          <p:nvPr>
            <p:ph type="body" idx="1"/>
          </p:nvPr>
        </p:nvSpPr>
        <p:spPr/>
        <p:txBody>
          <a:bodyPr/>
          <a:lstStyle/>
          <a:p>
            <a:pPr eaLnBrk="1" hangingPunct="1">
              <a:lnSpc>
                <a:spcPct val="90000"/>
              </a:lnSpc>
              <a:buFont typeface="Wingdings" panose="05000000000000000000" pitchFamily="2" charset="2"/>
              <a:buNone/>
              <a:defRPr/>
            </a:pPr>
            <a:r>
              <a:rPr lang="en-US"/>
              <a:t>“Medical iodophobia is the unwarranted fear of using and recommending inorganic, non-radioactive iodine/iodide within the range known from the collective experience of three generations of clinicians to be the safest and most effective amounts for treating symptoms and signs of iodine/iodide deficiency (12.5 - 50 mg/day).”</a:t>
            </a:r>
          </a:p>
          <a:p>
            <a:pPr eaLnBrk="1" hangingPunct="1">
              <a:lnSpc>
                <a:spcPct val="90000"/>
              </a:lnSpc>
              <a:buFont typeface="Wingdings" panose="05000000000000000000" pitchFamily="2" charset="2"/>
              <a:buNone/>
              <a:defRPr/>
            </a:pPr>
            <a:r>
              <a:rPr lang="en-US"/>
              <a:t>				</a:t>
            </a:r>
            <a:r>
              <a:rPr lang="en-US" sz="2400"/>
              <a:t>Guy Abraham, MD (2004)</a:t>
            </a:r>
          </a:p>
        </p:txBody>
      </p:sp>
    </p:spTree>
  </p:cSld>
  <p:clrMapOvr>
    <a:masterClrMapping/>
  </p:clrMapOvr>
  <p:transition advClick="0" advTm="12000"/>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a:extLst>
              <a:ext uri="{FF2B5EF4-FFF2-40B4-BE49-F238E27FC236}">
                <a16:creationId xmlns:a16="http://schemas.microsoft.com/office/drawing/2014/main" id="{A5C0EE05-825B-1089-C18B-D6D6D34EFB29}"/>
              </a:ext>
            </a:extLst>
          </p:cNvPr>
          <p:cNvSpPr>
            <a:spLocks noGrp="1" noRot="1" noChangeArrowheads="1"/>
          </p:cNvSpPr>
          <p:nvPr>
            <p:ph type="title"/>
          </p:nvPr>
        </p:nvSpPr>
        <p:spPr/>
        <p:txBody>
          <a:bodyPr/>
          <a:lstStyle/>
          <a:p>
            <a:pPr eaLnBrk="1" hangingPunct="1">
              <a:defRPr/>
            </a:pPr>
            <a:r>
              <a:rPr lang="en-US"/>
              <a:t>The “Iodine Project”</a:t>
            </a:r>
          </a:p>
        </p:txBody>
      </p:sp>
      <p:sp>
        <p:nvSpPr>
          <p:cNvPr id="197635" name="Rectangle 3">
            <a:extLst>
              <a:ext uri="{FF2B5EF4-FFF2-40B4-BE49-F238E27FC236}">
                <a16:creationId xmlns:a16="http://schemas.microsoft.com/office/drawing/2014/main" id="{B67E78D2-2300-03EE-F909-DD8E09083A37}"/>
              </a:ext>
            </a:extLst>
          </p:cNvPr>
          <p:cNvSpPr>
            <a:spLocks noGrp="1" noRot="1" noChangeArrowheads="1"/>
          </p:cNvSpPr>
          <p:nvPr>
            <p:ph type="body" idx="1"/>
          </p:nvPr>
        </p:nvSpPr>
        <p:spPr/>
        <p:txBody>
          <a:bodyPr/>
          <a:lstStyle/>
          <a:p>
            <a:pPr eaLnBrk="1" hangingPunct="1">
              <a:lnSpc>
                <a:spcPct val="80000"/>
              </a:lnSpc>
              <a:defRPr/>
            </a:pPr>
            <a:r>
              <a:rPr lang="en-US" sz="2400"/>
              <a:t>Over 4,000 patients tested</a:t>
            </a:r>
          </a:p>
          <a:p>
            <a:pPr eaLnBrk="1" hangingPunct="1">
              <a:lnSpc>
                <a:spcPct val="80000"/>
              </a:lnSpc>
              <a:defRPr/>
            </a:pPr>
            <a:r>
              <a:rPr lang="en-US" sz="2400"/>
              <a:t>95.6% have tested low via urine or serum (blood) testing</a:t>
            </a:r>
          </a:p>
          <a:p>
            <a:pPr eaLnBrk="1" hangingPunct="1">
              <a:lnSpc>
                <a:spcPct val="80000"/>
              </a:lnSpc>
              <a:defRPr/>
            </a:pPr>
            <a:r>
              <a:rPr lang="en-US" sz="2400"/>
              <a:t>Results – After iodine treatment, subjects reported:</a:t>
            </a:r>
          </a:p>
          <a:p>
            <a:pPr lvl="1" eaLnBrk="1" hangingPunct="1">
              <a:lnSpc>
                <a:spcPct val="80000"/>
              </a:lnSpc>
              <a:defRPr/>
            </a:pPr>
            <a:r>
              <a:rPr lang="en-US" sz="2000"/>
              <a:t>A sense of overall well being</a:t>
            </a:r>
          </a:p>
          <a:p>
            <a:pPr lvl="1" eaLnBrk="1" hangingPunct="1">
              <a:lnSpc>
                <a:spcPct val="80000"/>
              </a:lnSpc>
              <a:defRPr/>
            </a:pPr>
            <a:r>
              <a:rPr lang="en-US" sz="2000"/>
              <a:t>Lifting of “brain fog”</a:t>
            </a:r>
          </a:p>
          <a:p>
            <a:pPr lvl="1" eaLnBrk="1" hangingPunct="1">
              <a:lnSpc>
                <a:spcPct val="80000"/>
              </a:lnSpc>
              <a:defRPr/>
            </a:pPr>
            <a:r>
              <a:rPr lang="en-US" sz="2000"/>
              <a:t>Feeling warmer in cold environments</a:t>
            </a:r>
          </a:p>
          <a:p>
            <a:pPr lvl="1" eaLnBrk="1" hangingPunct="1">
              <a:lnSpc>
                <a:spcPct val="80000"/>
              </a:lnSpc>
              <a:defRPr/>
            </a:pPr>
            <a:r>
              <a:rPr lang="en-US" sz="2000"/>
              <a:t>Increased energy</a:t>
            </a:r>
          </a:p>
          <a:p>
            <a:pPr lvl="1" eaLnBrk="1" hangingPunct="1">
              <a:lnSpc>
                <a:spcPct val="80000"/>
              </a:lnSpc>
              <a:defRPr/>
            </a:pPr>
            <a:r>
              <a:rPr lang="en-US" sz="2000"/>
              <a:t>Needing less sleep</a:t>
            </a:r>
          </a:p>
          <a:p>
            <a:pPr lvl="1" eaLnBrk="1" hangingPunct="1">
              <a:lnSpc>
                <a:spcPct val="80000"/>
              </a:lnSpc>
              <a:defRPr/>
            </a:pPr>
            <a:r>
              <a:rPr lang="en-US" sz="2000"/>
              <a:t>Achieving more in less time</a:t>
            </a:r>
          </a:p>
          <a:p>
            <a:pPr lvl="1" eaLnBrk="1" hangingPunct="1">
              <a:lnSpc>
                <a:spcPct val="80000"/>
              </a:lnSpc>
              <a:defRPr/>
            </a:pPr>
            <a:r>
              <a:rPr lang="en-US" sz="2000"/>
              <a:t>Experiencing regular bowel movements</a:t>
            </a:r>
          </a:p>
          <a:p>
            <a:pPr lvl="1" eaLnBrk="1" hangingPunct="1">
              <a:lnSpc>
                <a:spcPct val="80000"/>
              </a:lnSpc>
              <a:defRPr/>
            </a:pPr>
            <a:r>
              <a:rPr lang="en-US" sz="2000"/>
              <a:t>Improved skin complexion</a:t>
            </a:r>
          </a:p>
          <a:p>
            <a:pPr lvl="1" eaLnBrk="1" hangingPunct="1">
              <a:lnSpc>
                <a:spcPct val="80000"/>
              </a:lnSpc>
              <a:defRPr/>
            </a:pPr>
            <a:r>
              <a:rPr lang="en-US" sz="2000"/>
              <a:t>Some subjects reported a dramatic reduction in </a:t>
            </a:r>
            <a:r>
              <a:rPr lang="en-US" sz="2000" u="sng"/>
              <a:t>fibromyalgia symptoms</a:t>
            </a:r>
          </a:p>
          <a:p>
            <a:pPr lvl="1" eaLnBrk="1" hangingPunct="1">
              <a:lnSpc>
                <a:spcPct val="80000"/>
              </a:lnSpc>
              <a:defRPr/>
            </a:pPr>
            <a:endParaRPr lang="en-US" sz="2000" u="sng"/>
          </a:p>
        </p:txBody>
      </p:sp>
    </p:spTree>
  </p:cSld>
  <p:clrMapOvr>
    <a:masterClrMapping/>
  </p:clrMapOvr>
  <p:transition advClick="0" advTm="12000"/>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a:extLst>
              <a:ext uri="{FF2B5EF4-FFF2-40B4-BE49-F238E27FC236}">
                <a16:creationId xmlns:a16="http://schemas.microsoft.com/office/drawing/2014/main" id="{217FA74A-7080-E844-1042-0B26F4812258}"/>
              </a:ext>
            </a:extLst>
          </p:cNvPr>
          <p:cNvSpPr>
            <a:spLocks noGrp="1" noRot="1" noChangeArrowheads="1"/>
          </p:cNvSpPr>
          <p:nvPr>
            <p:ph type="title"/>
          </p:nvPr>
        </p:nvSpPr>
        <p:spPr>
          <a:xfrm>
            <a:off x="301625" y="228600"/>
            <a:ext cx="8510588" cy="1066800"/>
          </a:xfrm>
        </p:spPr>
        <p:txBody>
          <a:bodyPr/>
          <a:lstStyle/>
          <a:p>
            <a:pPr eaLnBrk="1" hangingPunct="1">
              <a:defRPr/>
            </a:pPr>
            <a:r>
              <a:rPr lang="en-US"/>
              <a:t>How Much Iodine </a:t>
            </a:r>
            <a:br>
              <a:rPr lang="en-US"/>
            </a:br>
            <a:r>
              <a:rPr lang="en-US"/>
              <a:t>Should You Take?</a:t>
            </a:r>
          </a:p>
        </p:txBody>
      </p:sp>
      <p:sp>
        <p:nvSpPr>
          <p:cNvPr id="115715" name="Rectangle 3">
            <a:extLst>
              <a:ext uri="{FF2B5EF4-FFF2-40B4-BE49-F238E27FC236}">
                <a16:creationId xmlns:a16="http://schemas.microsoft.com/office/drawing/2014/main" id="{D935D216-A911-AE83-AB88-D10BAFE48B95}"/>
              </a:ext>
            </a:extLst>
          </p:cNvPr>
          <p:cNvSpPr>
            <a:spLocks noGrp="1" noRot="1" noChangeArrowheads="1"/>
          </p:cNvSpPr>
          <p:nvPr>
            <p:ph type="body" idx="1"/>
          </p:nvPr>
        </p:nvSpPr>
        <p:spPr>
          <a:xfrm>
            <a:off x="301625" y="1524000"/>
            <a:ext cx="8540750" cy="5105400"/>
          </a:xfrm>
        </p:spPr>
        <p:txBody>
          <a:bodyPr/>
          <a:lstStyle/>
          <a:p>
            <a:pPr eaLnBrk="1" hangingPunct="1">
              <a:defRPr/>
            </a:pPr>
            <a:r>
              <a:rPr lang="en-US" sz="2800"/>
              <a:t>According to Dr. Flechas, body saturation of iodine can be achieved with 100 mg/day for 6 weeks, then reduced to 50 mg/day.  </a:t>
            </a:r>
          </a:p>
          <a:p>
            <a:pPr eaLnBrk="1" hangingPunct="1">
              <a:defRPr/>
            </a:pPr>
            <a:r>
              <a:rPr lang="en-US" sz="2800"/>
              <a:t>Dr. Brownstein thinks 12.5 mg/day may be enough once saturation is achieved.</a:t>
            </a:r>
          </a:p>
          <a:p>
            <a:pPr eaLnBrk="1" hangingPunct="1">
              <a:defRPr/>
            </a:pPr>
            <a:r>
              <a:rPr lang="en-US" sz="2800"/>
              <a:t>Dr. Meletis believes that a “slow and consistent use at a lower dose is better than trying to super-saturate tissues too rapidly.”</a:t>
            </a:r>
          </a:p>
          <a:p>
            <a:pPr eaLnBrk="1" hangingPunct="1">
              <a:defRPr/>
            </a:pPr>
            <a:r>
              <a:rPr lang="en-US" sz="2800"/>
              <a:t>This treatment is very new.  There is no consensus yet!  “Start slow” would seem to be good advice.  </a:t>
            </a:r>
          </a:p>
        </p:txBody>
      </p:sp>
    </p:spTree>
  </p:cSld>
  <p:clrMapOvr>
    <a:overrideClrMapping bg1="dk2" tx1="lt1" bg2="dk1" tx2="lt2" accent1="accent1" accent2="accent2" accent3="accent3" accent4="accent4" accent5="accent5" accent6="accent6" hlink="hlink" folHlink="folHlink"/>
  </p:clrMapOvr>
  <p:transition advClick="0" advTm="12000"/>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a:extLst>
              <a:ext uri="{FF2B5EF4-FFF2-40B4-BE49-F238E27FC236}">
                <a16:creationId xmlns:a16="http://schemas.microsoft.com/office/drawing/2014/main" id="{5C3EE2A1-D66C-F64F-DE06-BC031F6CA7DA}"/>
              </a:ext>
            </a:extLst>
          </p:cNvPr>
          <p:cNvSpPr>
            <a:spLocks noGrp="1" noRot="1" noChangeArrowheads="1"/>
          </p:cNvSpPr>
          <p:nvPr>
            <p:ph type="title"/>
          </p:nvPr>
        </p:nvSpPr>
        <p:spPr>
          <a:xfrm>
            <a:off x="301625" y="228600"/>
            <a:ext cx="8510588" cy="990600"/>
          </a:xfrm>
        </p:spPr>
        <p:txBody>
          <a:bodyPr/>
          <a:lstStyle/>
          <a:p>
            <a:pPr eaLnBrk="1" hangingPunct="1">
              <a:defRPr/>
            </a:pPr>
            <a:r>
              <a:rPr lang="en-US"/>
              <a:t>My Personal Experience:</a:t>
            </a:r>
          </a:p>
        </p:txBody>
      </p:sp>
      <p:sp>
        <p:nvSpPr>
          <p:cNvPr id="209923" name="Rectangle 3">
            <a:extLst>
              <a:ext uri="{FF2B5EF4-FFF2-40B4-BE49-F238E27FC236}">
                <a16:creationId xmlns:a16="http://schemas.microsoft.com/office/drawing/2014/main" id="{0166D9EC-8F18-0318-68AF-67A6EC00B9DC}"/>
              </a:ext>
            </a:extLst>
          </p:cNvPr>
          <p:cNvSpPr>
            <a:spLocks noGrp="1" noRot="1" noChangeArrowheads="1"/>
          </p:cNvSpPr>
          <p:nvPr>
            <p:ph type="body" idx="1"/>
          </p:nvPr>
        </p:nvSpPr>
        <p:spPr>
          <a:xfrm>
            <a:off x="301625" y="1447800"/>
            <a:ext cx="8540750" cy="5105400"/>
          </a:xfrm>
        </p:spPr>
        <p:txBody>
          <a:bodyPr/>
          <a:lstStyle/>
          <a:p>
            <a:pPr eaLnBrk="1" hangingPunct="1">
              <a:lnSpc>
                <a:spcPct val="90000"/>
              </a:lnSpc>
              <a:defRPr/>
            </a:pPr>
            <a:r>
              <a:rPr lang="en-US" sz="2400"/>
              <a:t>One tablet – seemed to work well </a:t>
            </a:r>
          </a:p>
          <a:p>
            <a:pPr lvl="1" eaLnBrk="1" hangingPunct="1">
              <a:lnSpc>
                <a:spcPct val="90000"/>
              </a:lnSpc>
              <a:defRPr/>
            </a:pPr>
            <a:r>
              <a:rPr lang="en-US" sz="2000"/>
              <a:t>No longer cold all the time!</a:t>
            </a:r>
          </a:p>
          <a:p>
            <a:pPr lvl="1" eaLnBrk="1" hangingPunct="1">
              <a:lnSpc>
                <a:spcPct val="90000"/>
              </a:lnSpc>
              <a:defRPr/>
            </a:pPr>
            <a:r>
              <a:rPr lang="en-US" sz="2000"/>
              <a:t>Thinning hair grew back</a:t>
            </a:r>
          </a:p>
          <a:p>
            <a:pPr lvl="1" eaLnBrk="1" hangingPunct="1">
              <a:lnSpc>
                <a:spcPct val="90000"/>
              </a:lnSpc>
              <a:defRPr/>
            </a:pPr>
            <a:r>
              <a:rPr lang="en-US" sz="2000"/>
              <a:t>Increased energy, less fatigue</a:t>
            </a:r>
          </a:p>
          <a:p>
            <a:pPr lvl="1" eaLnBrk="1" hangingPunct="1">
              <a:lnSpc>
                <a:spcPct val="90000"/>
              </a:lnSpc>
              <a:defRPr/>
            </a:pPr>
            <a:r>
              <a:rPr lang="en-US" sz="2000"/>
              <a:t>Required less sleep</a:t>
            </a:r>
          </a:p>
          <a:p>
            <a:pPr eaLnBrk="1" hangingPunct="1">
              <a:lnSpc>
                <a:spcPct val="90000"/>
              </a:lnSpc>
              <a:defRPr/>
            </a:pPr>
            <a:r>
              <a:rPr lang="en-US" sz="2400"/>
              <a:t>2, 3 &amp; 4 tablets – might work even better!</a:t>
            </a:r>
          </a:p>
          <a:p>
            <a:pPr lvl="1" eaLnBrk="1" hangingPunct="1">
              <a:lnSpc>
                <a:spcPct val="90000"/>
              </a:lnSpc>
              <a:defRPr/>
            </a:pPr>
            <a:r>
              <a:rPr lang="en-US" sz="2000"/>
              <a:t>Blurry vision &amp; irritated eyes</a:t>
            </a:r>
          </a:p>
          <a:p>
            <a:pPr lvl="1" eaLnBrk="1" hangingPunct="1">
              <a:lnSpc>
                <a:spcPct val="90000"/>
              </a:lnSpc>
              <a:defRPr/>
            </a:pPr>
            <a:r>
              <a:rPr lang="en-US" sz="2000"/>
              <a:t>Heart palpitations</a:t>
            </a:r>
          </a:p>
          <a:p>
            <a:pPr lvl="1" eaLnBrk="1" hangingPunct="1">
              <a:lnSpc>
                <a:spcPct val="90000"/>
              </a:lnSpc>
              <a:defRPr/>
            </a:pPr>
            <a:r>
              <a:rPr lang="en-US" sz="2000"/>
              <a:t>Night-time indigestion/heartburn</a:t>
            </a:r>
          </a:p>
          <a:p>
            <a:pPr lvl="1" eaLnBrk="1" hangingPunct="1">
              <a:lnSpc>
                <a:spcPct val="90000"/>
              </a:lnSpc>
              <a:defRPr/>
            </a:pPr>
            <a:r>
              <a:rPr lang="en-US" sz="2000"/>
              <a:t>INSOMNIA</a:t>
            </a:r>
          </a:p>
          <a:p>
            <a:pPr lvl="1" eaLnBrk="1" hangingPunct="1">
              <a:lnSpc>
                <a:spcPct val="90000"/>
              </a:lnSpc>
              <a:defRPr/>
            </a:pPr>
            <a:r>
              <a:rPr lang="en-US" sz="2000"/>
              <a:t>Itchy skin</a:t>
            </a:r>
          </a:p>
          <a:p>
            <a:pPr eaLnBrk="1" hangingPunct="1">
              <a:lnSpc>
                <a:spcPct val="90000"/>
              </a:lnSpc>
              <a:defRPr/>
            </a:pPr>
            <a:r>
              <a:rPr lang="en-US" sz="2400"/>
              <a:t>At higher dosages, iodine will detoxify bromine, etc. so you need to do “salt loading” and take the companion nutrients.</a:t>
            </a:r>
          </a:p>
          <a:p>
            <a:pPr lvl="1" eaLnBrk="1" hangingPunct="1">
              <a:lnSpc>
                <a:spcPct val="90000"/>
              </a:lnSpc>
              <a:defRPr/>
            </a:pPr>
            <a:endParaRPr lang="en-US" sz="2000"/>
          </a:p>
          <a:p>
            <a:pPr lvl="1" eaLnBrk="1" hangingPunct="1">
              <a:lnSpc>
                <a:spcPct val="90000"/>
              </a:lnSpc>
              <a:defRPr/>
            </a:pPr>
            <a:endParaRPr lang="en-US" sz="2000"/>
          </a:p>
        </p:txBody>
      </p:sp>
    </p:spTree>
  </p:cSld>
  <p:clrMapOvr>
    <a:masterClrMapping/>
  </p:clrMapOvr>
  <p:transition advClick="0" advTm="12000"/>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a:extLst>
              <a:ext uri="{FF2B5EF4-FFF2-40B4-BE49-F238E27FC236}">
                <a16:creationId xmlns:a16="http://schemas.microsoft.com/office/drawing/2014/main" id="{B7D07CEF-0EA1-7505-9B9B-067C82847F79}"/>
              </a:ext>
            </a:extLst>
          </p:cNvPr>
          <p:cNvSpPr>
            <a:spLocks noGrp="1" noRot="1" noChangeArrowheads="1"/>
          </p:cNvSpPr>
          <p:nvPr>
            <p:ph type="title"/>
          </p:nvPr>
        </p:nvSpPr>
        <p:spPr/>
        <p:txBody>
          <a:bodyPr/>
          <a:lstStyle/>
          <a:p>
            <a:pPr eaLnBrk="1" hangingPunct="1">
              <a:defRPr/>
            </a:pPr>
            <a:r>
              <a:rPr lang="en-US" sz="5400"/>
              <a:t>CAUTION!</a:t>
            </a:r>
          </a:p>
        </p:txBody>
      </p:sp>
      <p:sp>
        <p:nvSpPr>
          <p:cNvPr id="210947" name="Rectangle 3">
            <a:extLst>
              <a:ext uri="{FF2B5EF4-FFF2-40B4-BE49-F238E27FC236}">
                <a16:creationId xmlns:a16="http://schemas.microsoft.com/office/drawing/2014/main" id="{E336190E-2DF2-7E6B-73C8-4E5D53063155}"/>
              </a:ext>
            </a:extLst>
          </p:cNvPr>
          <p:cNvSpPr>
            <a:spLocks noGrp="1" noRot="1" noChangeArrowheads="1"/>
          </p:cNvSpPr>
          <p:nvPr>
            <p:ph type="body" idx="1"/>
          </p:nvPr>
        </p:nvSpPr>
        <p:spPr>
          <a:xfrm>
            <a:off x="301625" y="1752600"/>
            <a:ext cx="8540750" cy="4346575"/>
          </a:xfrm>
        </p:spPr>
        <p:txBody>
          <a:bodyPr/>
          <a:lstStyle/>
          <a:p>
            <a:pPr algn="ctr" eaLnBrk="1" hangingPunct="1">
              <a:buFont typeface="Wingdings" panose="05000000000000000000" pitchFamily="2" charset="2"/>
              <a:buNone/>
              <a:defRPr/>
            </a:pPr>
            <a:r>
              <a:rPr lang="en-US" sz="4800" b="1"/>
              <a:t>As with any new</a:t>
            </a:r>
          </a:p>
          <a:p>
            <a:pPr algn="ctr" eaLnBrk="1" hangingPunct="1">
              <a:buFont typeface="Wingdings" panose="05000000000000000000" pitchFamily="2" charset="2"/>
              <a:buNone/>
              <a:defRPr/>
            </a:pPr>
            <a:r>
              <a:rPr lang="en-US" sz="4800" b="1"/>
              <a:t>medical program, </a:t>
            </a:r>
          </a:p>
          <a:p>
            <a:pPr algn="ctr" eaLnBrk="1" hangingPunct="1">
              <a:buFont typeface="Wingdings" panose="05000000000000000000" pitchFamily="2" charset="2"/>
              <a:buNone/>
              <a:defRPr/>
            </a:pPr>
            <a:r>
              <a:rPr lang="en-US" sz="4800" b="1"/>
              <a:t>it is best to proceed </a:t>
            </a:r>
          </a:p>
          <a:p>
            <a:pPr algn="ctr" eaLnBrk="1" hangingPunct="1">
              <a:buFont typeface="Wingdings" panose="05000000000000000000" pitchFamily="2" charset="2"/>
              <a:buNone/>
              <a:defRPr/>
            </a:pPr>
            <a:r>
              <a:rPr lang="en-US" sz="4800" b="1"/>
              <a:t>under a</a:t>
            </a:r>
          </a:p>
          <a:p>
            <a:pPr algn="ctr" eaLnBrk="1" hangingPunct="1">
              <a:buFont typeface="Wingdings" panose="05000000000000000000" pitchFamily="2" charset="2"/>
              <a:buNone/>
              <a:defRPr/>
            </a:pPr>
            <a:r>
              <a:rPr lang="en-US" sz="4800" b="1"/>
              <a:t>doctor’s supervision!</a:t>
            </a:r>
          </a:p>
        </p:txBody>
      </p:sp>
    </p:spTree>
  </p:cSld>
  <p:clrMapOvr>
    <a:masterClrMapping/>
  </p:clrMapOvr>
  <p:transition advClick="0" advTm="12000"/>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a:extLst>
              <a:ext uri="{FF2B5EF4-FFF2-40B4-BE49-F238E27FC236}">
                <a16:creationId xmlns:a16="http://schemas.microsoft.com/office/drawing/2014/main" id="{37BCD1F4-35D5-E3C1-E5FE-238747EE4A7B}"/>
              </a:ext>
            </a:extLst>
          </p:cNvPr>
          <p:cNvSpPr>
            <a:spLocks noGrp="1" noRot="1" noChangeArrowheads="1"/>
          </p:cNvSpPr>
          <p:nvPr>
            <p:ph type="title"/>
          </p:nvPr>
        </p:nvSpPr>
        <p:spPr>
          <a:xfrm>
            <a:off x="301625" y="228600"/>
            <a:ext cx="8510588" cy="990600"/>
          </a:xfrm>
        </p:spPr>
        <p:txBody>
          <a:bodyPr/>
          <a:lstStyle/>
          <a:p>
            <a:pPr eaLnBrk="1" hangingPunct="1">
              <a:defRPr/>
            </a:pPr>
            <a:r>
              <a:rPr lang="en-US"/>
              <a:t>What is Iodoral?</a:t>
            </a:r>
          </a:p>
        </p:txBody>
      </p:sp>
      <p:sp>
        <p:nvSpPr>
          <p:cNvPr id="130051" name="Rectangle 3">
            <a:extLst>
              <a:ext uri="{FF2B5EF4-FFF2-40B4-BE49-F238E27FC236}">
                <a16:creationId xmlns:a16="http://schemas.microsoft.com/office/drawing/2014/main" id="{67519BAA-49F1-0231-4A89-9D6438CC0179}"/>
              </a:ext>
            </a:extLst>
          </p:cNvPr>
          <p:cNvSpPr>
            <a:spLocks noGrp="1" noRot="1" noChangeArrowheads="1"/>
          </p:cNvSpPr>
          <p:nvPr>
            <p:ph type="body" idx="1"/>
          </p:nvPr>
        </p:nvSpPr>
        <p:spPr>
          <a:xfrm>
            <a:off x="301625" y="1371600"/>
            <a:ext cx="8540750" cy="5257800"/>
          </a:xfrm>
        </p:spPr>
        <p:txBody>
          <a:bodyPr/>
          <a:lstStyle/>
          <a:p>
            <a:pPr eaLnBrk="1" hangingPunct="1">
              <a:defRPr/>
            </a:pPr>
            <a:r>
              <a:rPr lang="en-US" sz="2800"/>
              <a:t>Iodoral is a dry tablet form of standardized, inorganic, non-radioactive, potassium iodide/iodine that delivers 12.5 mg of elemental iodine per tablet (5 mg iodine and 75 mg iodide as the potassium salt).  </a:t>
            </a:r>
          </a:p>
          <a:p>
            <a:pPr eaLnBrk="1" hangingPunct="1">
              <a:defRPr/>
            </a:pPr>
            <a:r>
              <a:rPr lang="en-US" sz="2800"/>
              <a:t>Clinical practice has shown that a blend of both appears to be better tolerated.  </a:t>
            </a:r>
          </a:p>
          <a:p>
            <a:pPr eaLnBrk="1" hangingPunct="1">
              <a:defRPr/>
            </a:pPr>
            <a:r>
              <a:rPr lang="en-US" sz="2800"/>
              <a:t>Iodoral is the tablet form of Lugol’s Solution, and is easier on the intestinal tract than the liquid form.</a:t>
            </a:r>
          </a:p>
          <a:p>
            <a:pPr eaLnBrk="1" hangingPunct="1">
              <a:defRPr/>
            </a:pPr>
            <a:r>
              <a:rPr lang="en-US" sz="2800"/>
              <a:t>Iodoral is non-prescription and costs $38 for 180 tablets at </a:t>
            </a:r>
            <a:r>
              <a:rPr lang="en-US" sz="2800">
                <a:hlinkClick r:id="rId3"/>
              </a:rPr>
              <a:t>www.breastcancerchoices.org</a:t>
            </a:r>
            <a:r>
              <a:rPr lang="en-US" sz="2800"/>
              <a:t> </a:t>
            </a:r>
          </a:p>
        </p:txBody>
      </p:sp>
    </p:spTree>
  </p:cSld>
  <p:clrMapOvr>
    <a:masterClrMapping/>
  </p:clrMapOvr>
  <p:transition advClick="0" advTm="1200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D2DF69AB-F9FF-D3A5-98D8-838631057844}"/>
              </a:ext>
            </a:extLst>
          </p:cNvPr>
          <p:cNvSpPr>
            <a:spLocks noGrp="1" noRot="1" noChangeArrowheads="1"/>
          </p:cNvSpPr>
          <p:nvPr>
            <p:ph type="title"/>
          </p:nvPr>
        </p:nvSpPr>
        <p:spPr/>
        <p:txBody>
          <a:bodyPr/>
          <a:lstStyle/>
          <a:p>
            <a:pPr eaLnBrk="1" hangingPunct="1">
              <a:defRPr/>
            </a:pPr>
            <a:r>
              <a:rPr lang="en-US"/>
              <a:t>Why Do We Need Iodine?</a:t>
            </a:r>
          </a:p>
        </p:txBody>
      </p:sp>
      <p:sp>
        <p:nvSpPr>
          <p:cNvPr id="71683" name="Rectangle 3">
            <a:extLst>
              <a:ext uri="{FF2B5EF4-FFF2-40B4-BE49-F238E27FC236}">
                <a16:creationId xmlns:a16="http://schemas.microsoft.com/office/drawing/2014/main" id="{8579DC28-A53C-A1AF-A659-537D304F541A}"/>
              </a:ext>
            </a:extLst>
          </p:cNvPr>
          <p:cNvSpPr>
            <a:spLocks noGrp="1" noRot="1" noChangeArrowheads="1"/>
          </p:cNvSpPr>
          <p:nvPr>
            <p:ph type="body" idx="1"/>
          </p:nvPr>
        </p:nvSpPr>
        <p:spPr>
          <a:xfrm>
            <a:off x="301625" y="1676400"/>
            <a:ext cx="8540750" cy="4953000"/>
          </a:xfrm>
        </p:spPr>
        <p:txBody>
          <a:bodyPr/>
          <a:lstStyle/>
          <a:p>
            <a:pPr eaLnBrk="1" hangingPunct="1">
              <a:lnSpc>
                <a:spcPct val="90000"/>
              </a:lnSpc>
              <a:defRPr/>
            </a:pPr>
            <a:r>
              <a:rPr lang="en-US" u="sng"/>
              <a:t>Every cell</a:t>
            </a:r>
            <a:r>
              <a:rPr lang="en-US"/>
              <a:t> in the body contains and utilizes iodine</a:t>
            </a:r>
          </a:p>
          <a:p>
            <a:pPr eaLnBrk="1" hangingPunct="1">
              <a:lnSpc>
                <a:spcPct val="90000"/>
              </a:lnSpc>
              <a:defRPr/>
            </a:pPr>
            <a:r>
              <a:rPr lang="en-US"/>
              <a:t>White blood cells cannot effectively guard against infection without adequate amounts of iodine</a:t>
            </a:r>
          </a:p>
          <a:p>
            <a:pPr eaLnBrk="1" hangingPunct="1">
              <a:lnSpc>
                <a:spcPct val="90000"/>
              </a:lnSpc>
              <a:defRPr/>
            </a:pPr>
            <a:r>
              <a:rPr lang="en-US"/>
              <a:t>Iodine is concentrated in the glandular system</a:t>
            </a:r>
          </a:p>
          <a:p>
            <a:pPr lvl="1" eaLnBrk="1" hangingPunct="1">
              <a:lnSpc>
                <a:spcPct val="90000"/>
              </a:lnSpc>
              <a:defRPr/>
            </a:pPr>
            <a:r>
              <a:rPr lang="en-US"/>
              <a:t>Thyroid, breasts, salivary glands, parotid glands, pancreas, cerebrospinal fluid, brain, stomach, skin, lacrimal glands, etc.</a:t>
            </a:r>
          </a:p>
        </p:txBody>
      </p:sp>
    </p:spTree>
  </p:cSld>
  <p:clrMapOvr>
    <a:masterClrMapping/>
  </p:clrMapOvr>
  <p:transition advClick="0" advTm="12000"/>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a:extLst>
              <a:ext uri="{FF2B5EF4-FFF2-40B4-BE49-F238E27FC236}">
                <a16:creationId xmlns:a16="http://schemas.microsoft.com/office/drawing/2014/main" id="{E717DBE2-BFF6-FB4B-6AEC-311821833FC1}"/>
              </a:ext>
            </a:extLst>
          </p:cNvPr>
          <p:cNvSpPr>
            <a:spLocks noGrp="1" noRot="1" noChangeArrowheads="1"/>
          </p:cNvSpPr>
          <p:nvPr>
            <p:ph type="title"/>
          </p:nvPr>
        </p:nvSpPr>
        <p:spPr/>
        <p:txBody>
          <a:bodyPr/>
          <a:lstStyle/>
          <a:p>
            <a:pPr eaLnBrk="1" hangingPunct="1">
              <a:defRPr/>
            </a:pPr>
            <a:r>
              <a:rPr lang="en-US"/>
              <a:t>Of Interest to FRG Members</a:t>
            </a:r>
          </a:p>
        </p:txBody>
      </p:sp>
      <p:sp>
        <p:nvSpPr>
          <p:cNvPr id="216067" name="Rectangle 3">
            <a:extLst>
              <a:ext uri="{FF2B5EF4-FFF2-40B4-BE49-F238E27FC236}">
                <a16:creationId xmlns:a16="http://schemas.microsoft.com/office/drawing/2014/main" id="{E6620F80-8EB2-5F48-39BD-60AA8324844C}"/>
              </a:ext>
            </a:extLst>
          </p:cNvPr>
          <p:cNvSpPr>
            <a:spLocks noGrp="1" noRot="1" noChangeArrowheads="1"/>
          </p:cNvSpPr>
          <p:nvPr>
            <p:ph type="body" idx="1"/>
          </p:nvPr>
        </p:nvSpPr>
        <p:spPr/>
        <p:txBody>
          <a:bodyPr/>
          <a:lstStyle/>
          <a:p>
            <a:pPr eaLnBrk="1" hangingPunct="1">
              <a:defRPr/>
            </a:pPr>
            <a:r>
              <a:rPr lang="en-US"/>
              <a:t>If you are already taking thyroid medications, be aware that you may need to lower your dose (and perhaps even discontinue taking it).  </a:t>
            </a:r>
            <a:r>
              <a:rPr lang="en-US" u="sng"/>
              <a:t>You will need to have your doctor monitor this!</a:t>
            </a:r>
          </a:p>
          <a:p>
            <a:pPr eaLnBrk="1" hangingPunct="1">
              <a:defRPr/>
            </a:pPr>
            <a:r>
              <a:rPr lang="en-US"/>
              <a:t>Iodoral can be taken with other medications, including guaifenesin.  Iodine is an element and therefore is not a salicylate.</a:t>
            </a:r>
          </a:p>
        </p:txBody>
      </p:sp>
    </p:spTree>
  </p:cSld>
  <p:clrMapOvr>
    <a:masterClrMapping/>
  </p:clrMapOvr>
  <p:transition advClick="0" advTm="12000"/>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a:extLst>
              <a:ext uri="{FF2B5EF4-FFF2-40B4-BE49-F238E27FC236}">
                <a16:creationId xmlns:a16="http://schemas.microsoft.com/office/drawing/2014/main" id="{0AF7BB2E-6BFF-B3D9-0089-7A195517EB0B}"/>
              </a:ext>
            </a:extLst>
          </p:cNvPr>
          <p:cNvSpPr>
            <a:spLocks noGrp="1" noRot="1" noChangeArrowheads="1"/>
          </p:cNvSpPr>
          <p:nvPr>
            <p:ph type="title"/>
          </p:nvPr>
        </p:nvSpPr>
        <p:spPr>
          <a:xfrm>
            <a:off x="301625" y="228600"/>
            <a:ext cx="8510588" cy="1066800"/>
          </a:xfrm>
        </p:spPr>
        <p:txBody>
          <a:bodyPr/>
          <a:lstStyle/>
          <a:p>
            <a:pPr eaLnBrk="1" hangingPunct="1">
              <a:defRPr/>
            </a:pPr>
            <a:r>
              <a:rPr lang="en-US"/>
              <a:t>Thyroid Changes To Expect</a:t>
            </a:r>
          </a:p>
        </p:txBody>
      </p:sp>
      <p:sp>
        <p:nvSpPr>
          <p:cNvPr id="147459" name="Rectangle 3">
            <a:extLst>
              <a:ext uri="{FF2B5EF4-FFF2-40B4-BE49-F238E27FC236}">
                <a16:creationId xmlns:a16="http://schemas.microsoft.com/office/drawing/2014/main" id="{9A5007E2-78B2-9DCF-4E70-CC56EEBED073}"/>
              </a:ext>
            </a:extLst>
          </p:cNvPr>
          <p:cNvSpPr>
            <a:spLocks noGrp="1" noRot="1" noChangeArrowheads="1"/>
          </p:cNvSpPr>
          <p:nvPr>
            <p:ph type="body" idx="1"/>
          </p:nvPr>
        </p:nvSpPr>
        <p:spPr>
          <a:xfrm>
            <a:off x="301625" y="1371600"/>
            <a:ext cx="8540750" cy="5181600"/>
          </a:xfrm>
        </p:spPr>
        <p:txBody>
          <a:bodyPr/>
          <a:lstStyle/>
          <a:p>
            <a:pPr eaLnBrk="1" hangingPunct="1">
              <a:defRPr/>
            </a:pPr>
            <a:endParaRPr lang="en-US"/>
          </a:p>
          <a:p>
            <a:pPr eaLnBrk="1" hangingPunct="1">
              <a:defRPr/>
            </a:pPr>
            <a:r>
              <a:rPr lang="en-US"/>
              <a:t>Expect to see the TSH go up for a few weeks (or months) while the NIS system is being stimulated.</a:t>
            </a:r>
          </a:p>
          <a:p>
            <a:pPr eaLnBrk="1" hangingPunct="1">
              <a:buFont typeface="Wingdings" panose="05000000000000000000" pitchFamily="2" charset="2"/>
              <a:buNone/>
              <a:defRPr/>
            </a:pPr>
            <a:endParaRPr lang="en-US"/>
          </a:p>
          <a:p>
            <a:pPr eaLnBrk="1" hangingPunct="1">
              <a:defRPr/>
            </a:pPr>
            <a:r>
              <a:rPr lang="en-US"/>
              <a:t>Usually, thyroid tests will show increased T4 and a stable T3.</a:t>
            </a:r>
          </a:p>
          <a:p>
            <a:pPr eaLnBrk="1" hangingPunct="1">
              <a:defRPr/>
            </a:pPr>
            <a:endParaRPr lang="en-US"/>
          </a:p>
        </p:txBody>
      </p:sp>
    </p:spTree>
  </p:cSld>
  <p:clrMapOvr>
    <a:overrideClrMapping bg1="dk2" tx1="lt1" bg2="dk1" tx2="lt2" accent1="accent1" accent2="accent2" accent3="accent3" accent4="accent4" accent5="accent5" accent6="accent6" hlink="hlink" folHlink="folHlink"/>
  </p:clrMapOvr>
  <p:transition advClick="0" advTm="12000"/>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a:extLst>
              <a:ext uri="{FF2B5EF4-FFF2-40B4-BE49-F238E27FC236}">
                <a16:creationId xmlns:a16="http://schemas.microsoft.com/office/drawing/2014/main" id="{63A4065C-D87D-0D08-BBE8-DCC7A3EFA408}"/>
              </a:ext>
            </a:extLst>
          </p:cNvPr>
          <p:cNvSpPr>
            <a:spLocks noGrp="1" noRot="1" noChangeArrowheads="1"/>
          </p:cNvSpPr>
          <p:nvPr>
            <p:ph type="title"/>
          </p:nvPr>
        </p:nvSpPr>
        <p:spPr/>
        <p:txBody>
          <a:bodyPr/>
          <a:lstStyle/>
          <a:p>
            <a:pPr eaLnBrk="1" hangingPunct="1">
              <a:defRPr/>
            </a:pPr>
            <a:r>
              <a:rPr lang="en-US"/>
              <a:t>How Are Iodine Levels Tested?</a:t>
            </a:r>
          </a:p>
        </p:txBody>
      </p:sp>
      <p:sp>
        <p:nvSpPr>
          <p:cNvPr id="119811" name="Rectangle 3">
            <a:extLst>
              <a:ext uri="{FF2B5EF4-FFF2-40B4-BE49-F238E27FC236}">
                <a16:creationId xmlns:a16="http://schemas.microsoft.com/office/drawing/2014/main" id="{8D9B9C56-2FF0-5815-F2B1-D99727407546}"/>
              </a:ext>
            </a:extLst>
          </p:cNvPr>
          <p:cNvSpPr>
            <a:spLocks noGrp="1" noRot="1" noChangeArrowheads="1"/>
          </p:cNvSpPr>
          <p:nvPr>
            <p:ph type="body" idx="1"/>
          </p:nvPr>
        </p:nvSpPr>
        <p:spPr/>
        <p:txBody>
          <a:bodyPr/>
          <a:lstStyle/>
          <a:p>
            <a:pPr eaLnBrk="1" hangingPunct="1">
              <a:defRPr/>
            </a:pPr>
            <a:r>
              <a:rPr lang="en-US"/>
              <a:t>Iodine binds to receptors throughout the body.</a:t>
            </a:r>
          </a:p>
          <a:p>
            <a:pPr eaLnBrk="1" hangingPunct="1">
              <a:defRPr/>
            </a:pPr>
            <a:r>
              <a:rPr lang="en-US"/>
              <a:t>If there is sufficient iodine present, iodine will be excreted in the urine.</a:t>
            </a:r>
          </a:p>
          <a:p>
            <a:pPr eaLnBrk="1" hangingPunct="1">
              <a:defRPr/>
            </a:pPr>
            <a:r>
              <a:rPr lang="en-US"/>
              <a:t>If there is an iodine deficiency, iodine will be bound in the body.</a:t>
            </a:r>
          </a:p>
          <a:p>
            <a:pPr eaLnBrk="1" hangingPunct="1">
              <a:defRPr/>
            </a:pPr>
            <a:r>
              <a:rPr lang="en-US"/>
              <a:t>The “Iodine Loading Test” is easy and can be done at home.  </a:t>
            </a:r>
          </a:p>
        </p:txBody>
      </p:sp>
    </p:spTree>
  </p:cSld>
  <p:clrMapOvr>
    <a:masterClrMapping/>
  </p:clrMapOvr>
  <p:transition advClick="0" advTm="12000"/>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a:extLst>
              <a:ext uri="{FF2B5EF4-FFF2-40B4-BE49-F238E27FC236}">
                <a16:creationId xmlns:a16="http://schemas.microsoft.com/office/drawing/2014/main" id="{26F0EA12-6824-9978-7AF6-732797AEB30D}"/>
              </a:ext>
            </a:extLst>
          </p:cNvPr>
          <p:cNvSpPr>
            <a:spLocks noGrp="1" noRot="1" noChangeArrowheads="1"/>
          </p:cNvSpPr>
          <p:nvPr>
            <p:ph type="title"/>
          </p:nvPr>
        </p:nvSpPr>
        <p:spPr>
          <a:xfrm>
            <a:off x="301625" y="228600"/>
            <a:ext cx="8510588" cy="1066800"/>
          </a:xfrm>
        </p:spPr>
        <p:txBody>
          <a:bodyPr/>
          <a:lstStyle/>
          <a:p>
            <a:pPr eaLnBrk="1" hangingPunct="1">
              <a:defRPr/>
            </a:pPr>
            <a:r>
              <a:rPr lang="en-US"/>
              <a:t>The “Iodine Loading Test”</a:t>
            </a:r>
          </a:p>
        </p:txBody>
      </p:sp>
      <p:sp>
        <p:nvSpPr>
          <p:cNvPr id="120835" name="Rectangle 3">
            <a:extLst>
              <a:ext uri="{FF2B5EF4-FFF2-40B4-BE49-F238E27FC236}">
                <a16:creationId xmlns:a16="http://schemas.microsoft.com/office/drawing/2014/main" id="{FBD3DC99-46CA-A571-F7F0-80921A38B0B7}"/>
              </a:ext>
            </a:extLst>
          </p:cNvPr>
          <p:cNvSpPr>
            <a:spLocks noGrp="1" noRot="1" noChangeArrowheads="1"/>
          </p:cNvSpPr>
          <p:nvPr>
            <p:ph type="body" idx="1"/>
          </p:nvPr>
        </p:nvSpPr>
        <p:spPr>
          <a:xfrm>
            <a:off x="301625" y="1524000"/>
            <a:ext cx="8540750" cy="4953000"/>
          </a:xfrm>
        </p:spPr>
        <p:txBody>
          <a:bodyPr/>
          <a:lstStyle/>
          <a:p>
            <a:pPr eaLnBrk="1" hangingPunct="1">
              <a:lnSpc>
                <a:spcPct val="90000"/>
              </a:lnSpc>
              <a:defRPr/>
            </a:pPr>
            <a:r>
              <a:rPr lang="en-US" sz="2800"/>
              <a:t>Upon awakening, the first morning urine is discarded</a:t>
            </a:r>
          </a:p>
          <a:p>
            <a:pPr eaLnBrk="1" hangingPunct="1">
              <a:lnSpc>
                <a:spcPct val="90000"/>
              </a:lnSpc>
              <a:defRPr/>
            </a:pPr>
            <a:r>
              <a:rPr lang="en-US" sz="2800"/>
              <a:t>50 mg of iodine/iodide mixture (Iodoral) is taken by the patient</a:t>
            </a:r>
          </a:p>
          <a:p>
            <a:pPr eaLnBrk="1" hangingPunct="1">
              <a:lnSpc>
                <a:spcPct val="90000"/>
              </a:lnSpc>
              <a:defRPr/>
            </a:pPr>
            <a:r>
              <a:rPr lang="en-US" sz="2800"/>
              <a:t>24 hrs. of urine is collected, including the first morning urine the following day</a:t>
            </a:r>
          </a:p>
          <a:p>
            <a:pPr eaLnBrk="1" hangingPunct="1">
              <a:lnSpc>
                <a:spcPct val="90000"/>
              </a:lnSpc>
              <a:defRPr/>
            </a:pPr>
            <a:r>
              <a:rPr lang="en-US" sz="2800"/>
              <a:t>Iodine excretion is measured</a:t>
            </a:r>
          </a:p>
          <a:p>
            <a:pPr eaLnBrk="1" hangingPunct="1">
              <a:lnSpc>
                <a:spcPct val="90000"/>
              </a:lnSpc>
              <a:defRPr/>
            </a:pPr>
            <a:r>
              <a:rPr lang="en-US" sz="2800"/>
              <a:t>Iodine sufficiency is present when &gt;90% of the iodine is excreted in the urine</a:t>
            </a:r>
          </a:p>
          <a:p>
            <a:pPr eaLnBrk="1" hangingPunct="1">
              <a:lnSpc>
                <a:spcPct val="90000"/>
              </a:lnSpc>
              <a:defRPr/>
            </a:pPr>
            <a:r>
              <a:rPr lang="en-US" sz="2800"/>
              <a:t>Cost of iodine loading test:  $100 from </a:t>
            </a:r>
            <a:r>
              <a:rPr lang="en-US" sz="2800">
                <a:hlinkClick r:id="rId3"/>
              </a:rPr>
              <a:t>www.vrp.com</a:t>
            </a:r>
            <a:endParaRPr lang="en-US" sz="2800"/>
          </a:p>
          <a:p>
            <a:pPr eaLnBrk="1" hangingPunct="1">
              <a:lnSpc>
                <a:spcPct val="90000"/>
              </a:lnSpc>
              <a:buFont typeface="Wingdings" panose="05000000000000000000" pitchFamily="2" charset="2"/>
              <a:buNone/>
              <a:defRPr/>
            </a:pPr>
            <a:endParaRPr lang="en-US" sz="2800"/>
          </a:p>
        </p:txBody>
      </p:sp>
    </p:spTree>
  </p:cSld>
  <p:clrMapOvr>
    <a:masterClrMapping/>
  </p:clrMapOvr>
  <p:transition advClick="0" advTm="12000"/>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a:extLst>
              <a:ext uri="{FF2B5EF4-FFF2-40B4-BE49-F238E27FC236}">
                <a16:creationId xmlns:a16="http://schemas.microsoft.com/office/drawing/2014/main" id="{112C05D0-43FE-5E15-DA92-8F17F3A9805C}"/>
              </a:ext>
            </a:extLst>
          </p:cNvPr>
          <p:cNvSpPr>
            <a:spLocks noGrp="1" noRot="1" noChangeArrowheads="1"/>
          </p:cNvSpPr>
          <p:nvPr>
            <p:ph type="title"/>
          </p:nvPr>
        </p:nvSpPr>
        <p:spPr/>
        <p:txBody>
          <a:bodyPr/>
          <a:lstStyle/>
          <a:p>
            <a:pPr eaLnBrk="1" hangingPunct="1">
              <a:defRPr/>
            </a:pPr>
            <a:r>
              <a:rPr lang="en-US"/>
              <a:t>Detoxification Reactions</a:t>
            </a:r>
            <a:br>
              <a:rPr lang="en-US"/>
            </a:br>
            <a:endParaRPr lang="en-US" sz="3200"/>
          </a:p>
        </p:txBody>
      </p:sp>
      <p:sp>
        <p:nvSpPr>
          <p:cNvPr id="161795" name="Rectangle 3">
            <a:extLst>
              <a:ext uri="{FF2B5EF4-FFF2-40B4-BE49-F238E27FC236}">
                <a16:creationId xmlns:a16="http://schemas.microsoft.com/office/drawing/2014/main" id="{B27766D5-5E1C-CAFD-A5F7-406C2C1E29E9}"/>
              </a:ext>
            </a:extLst>
          </p:cNvPr>
          <p:cNvSpPr>
            <a:spLocks noGrp="1" noRot="1" noChangeArrowheads="1"/>
          </p:cNvSpPr>
          <p:nvPr>
            <p:ph type="body" idx="1"/>
          </p:nvPr>
        </p:nvSpPr>
        <p:spPr>
          <a:xfrm>
            <a:off x="301625" y="1676400"/>
            <a:ext cx="8540750" cy="4800600"/>
          </a:xfrm>
        </p:spPr>
        <p:txBody>
          <a:bodyPr/>
          <a:lstStyle/>
          <a:p>
            <a:pPr eaLnBrk="1" hangingPunct="1">
              <a:lnSpc>
                <a:spcPct val="90000"/>
              </a:lnSpc>
              <a:defRPr/>
            </a:pPr>
            <a:r>
              <a:rPr lang="en-US" sz="2800"/>
              <a:t>Fatigue</a:t>
            </a:r>
          </a:p>
          <a:p>
            <a:pPr eaLnBrk="1" hangingPunct="1">
              <a:lnSpc>
                <a:spcPct val="90000"/>
              </a:lnSpc>
              <a:defRPr/>
            </a:pPr>
            <a:r>
              <a:rPr lang="en-US" sz="2800"/>
              <a:t>Muscle aches</a:t>
            </a:r>
          </a:p>
          <a:p>
            <a:pPr eaLnBrk="1" hangingPunct="1">
              <a:lnSpc>
                <a:spcPct val="90000"/>
              </a:lnSpc>
              <a:defRPr/>
            </a:pPr>
            <a:r>
              <a:rPr lang="en-US" sz="2800"/>
              <a:t>Fever</a:t>
            </a:r>
          </a:p>
          <a:p>
            <a:pPr eaLnBrk="1" hangingPunct="1">
              <a:lnSpc>
                <a:spcPct val="90000"/>
              </a:lnSpc>
              <a:defRPr/>
            </a:pPr>
            <a:r>
              <a:rPr lang="en-US" sz="2800"/>
              <a:t>Diarrhea</a:t>
            </a:r>
          </a:p>
          <a:p>
            <a:pPr eaLnBrk="1" hangingPunct="1">
              <a:lnSpc>
                <a:spcPct val="90000"/>
              </a:lnSpc>
              <a:defRPr/>
            </a:pPr>
            <a:r>
              <a:rPr lang="en-US" sz="2800"/>
              <a:t>Brain Fog</a:t>
            </a:r>
          </a:p>
          <a:p>
            <a:pPr eaLnBrk="1" hangingPunct="1">
              <a:lnSpc>
                <a:spcPct val="90000"/>
              </a:lnSpc>
              <a:defRPr/>
            </a:pPr>
            <a:r>
              <a:rPr lang="en-US" sz="2800"/>
              <a:t>Skin rashes</a:t>
            </a:r>
          </a:p>
          <a:p>
            <a:pPr eaLnBrk="1" hangingPunct="1">
              <a:lnSpc>
                <a:spcPct val="90000"/>
              </a:lnSpc>
              <a:buFont typeface="Wingdings" panose="05000000000000000000" pitchFamily="2" charset="2"/>
              <a:buNone/>
              <a:defRPr/>
            </a:pPr>
            <a:endParaRPr lang="en-US" sz="2800"/>
          </a:p>
          <a:p>
            <a:pPr eaLnBrk="1" hangingPunct="1">
              <a:lnSpc>
                <a:spcPct val="90000"/>
              </a:lnSpc>
              <a:buFont typeface="Wingdings" panose="05000000000000000000" pitchFamily="2" charset="2"/>
              <a:buNone/>
              <a:defRPr/>
            </a:pPr>
            <a:r>
              <a:rPr lang="en-US" sz="2800"/>
              <a:t>“Detoxification reactions are rare, but it has happened.”  		</a:t>
            </a:r>
          </a:p>
          <a:p>
            <a:pPr eaLnBrk="1" hangingPunct="1">
              <a:lnSpc>
                <a:spcPct val="90000"/>
              </a:lnSpc>
              <a:buFont typeface="Wingdings" panose="05000000000000000000" pitchFamily="2" charset="2"/>
              <a:buNone/>
              <a:defRPr/>
            </a:pPr>
            <a:r>
              <a:rPr lang="en-US" sz="1800"/>
              <a:t>						David Brownstein, MD</a:t>
            </a:r>
          </a:p>
        </p:txBody>
      </p:sp>
    </p:spTree>
  </p:cSld>
  <p:clrMapOvr>
    <a:masterClrMapping/>
  </p:clrMapOvr>
  <p:transition advClick="0" advTm="12000"/>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a:extLst>
              <a:ext uri="{FF2B5EF4-FFF2-40B4-BE49-F238E27FC236}">
                <a16:creationId xmlns:a16="http://schemas.microsoft.com/office/drawing/2014/main" id="{847A6C6D-E68B-D3A3-DB83-82B8240238D9}"/>
              </a:ext>
            </a:extLst>
          </p:cNvPr>
          <p:cNvSpPr>
            <a:spLocks noGrp="1" noRot="1" noChangeArrowheads="1"/>
          </p:cNvSpPr>
          <p:nvPr>
            <p:ph type="title"/>
          </p:nvPr>
        </p:nvSpPr>
        <p:spPr/>
        <p:txBody>
          <a:bodyPr/>
          <a:lstStyle/>
          <a:p>
            <a:pPr eaLnBrk="1" hangingPunct="1">
              <a:defRPr/>
            </a:pPr>
            <a:r>
              <a:rPr lang="en-US"/>
              <a:t>Alleviating Iodine Problems</a:t>
            </a:r>
          </a:p>
        </p:txBody>
      </p:sp>
      <p:sp>
        <p:nvSpPr>
          <p:cNvPr id="198659" name="Rectangle 3">
            <a:extLst>
              <a:ext uri="{FF2B5EF4-FFF2-40B4-BE49-F238E27FC236}">
                <a16:creationId xmlns:a16="http://schemas.microsoft.com/office/drawing/2014/main" id="{9817665E-ECEF-8E07-7893-9CB07E3683ED}"/>
              </a:ext>
            </a:extLst>
          </p:cNvPr>
          <p:cNvSpPr>
            <a:spLocks noGrp="1" noRot="1" noChangeArrowheads="1"/>
          </p:cNvSpPr>
          <p:nvPr>
            <p:ph type="body" idx="1"/>
          </p:nvPr>
        </p:nvSpPr>
        <p:spPr>
          <a:xfrm>
            <a:off x="301625" y="1676400"/>
            <a:ext cx="8540750" cy="4800600"/>
          </a:xfrm>
        </p:spPr>
        <p:txBody>
          <a:bodyPr/>
          <a:lstStyle/>
          <a:p>
            <a:pPr eaLnBrk="1" hangingPunct="1">
              <a:defRPr/>
            </a:pPr>
            <a:r>
              <a:rPr lang="en-US"/>
              <a:t>When problems develop with iodine use, think “detoxification”.  </a:t>
            </a:r>
          </a:p>
          <a:p>
            <a:pPr eaLnBrk="1" hangingPunct="1">
              <a:defRPr/>
            </a:pPr>
            <a:r>
              <a:rPr lang="en-US"/>
              <a:t>The following may help:</a:t>
            </a:r>
          </a:p>
          <a:p>
            <a:pPr lvl="1" eaLnBrk="1" hangingPunct="1">
              <a:defRPr/>
            </a:pPr>
            <a:r>
              <a:rPr lang="en-US"/>
              <a:t>Vitamin C</a:t>
            </a:r>
          </a:p>
          <a:p>
            <a:pPr lvl="1" eaLnBrk="1" hangingPunct="1">
              <a:defRPr/>
            </a:pPr>
            <a:r>
              <a:rPr lang="en-US"/>
              <a:t>Salt</a:t>
            </a:r>
          </a:p>
          <a:p>
            <a:pPr lvl="1" eaLnBrk="1" hangingPunct="1">
              <a:defRPr/>
            </a:pPr>
            <a:r>
              <a:rPr lang="en-US"/>
              <a:t>Water</a:t>
            </a:r>
          </a:p>
          <a:p>
            <a:pPr lvl="1" eaLnBrk="1" hangingPunct="1">
              <a:defRPr/>
            </a:pPr>
            <a:r>
              <a:rPr lang="en-US"/>
              <a:t>Liver and kidney support</a:t>
            </a:r>
          </a:p>
          <a:p>
            <a:pPr lvl="1" eaLnBrk="1" hangingPunct="1">
              <a:defRPr/>
            </a:pPr>
            <a:r>
              <a:rPr lang="en-US"/>
              <a:t>Exercise</a:t>
            </a:r>
          </a:p>
          <a:p>
            <a:pPr lvl="1" eaLnBrk="1" hangingPunct="1">
              <a:defRPr/>
            </a:pPr>
            <a:r>
              <a:rPr lang="en-US"/>
              <a:t>Clean diet (free of bromide and fluoride)</a:t>
            </a:r>
          </a:p>
        </p:txBody>
      </p:sp>
    </p:spTree>
  </p:cSld>
  <p:clrMapOvr>
    <a:masterClrMapping/>
  </p:clrMapOvr>
  <p:transition advClick="0" advTm="12000"/>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a:extLst>
              <a:ext uri="{FF2B5EF4-FFF2-40B4-BE49-F238E27FC236}">
                <a16:creationId xmlns:a16="http://schemas.microsoft.com/office/drawing/2014/main" id="{5301105E-3FE5-71EE-EBDA-7A94A3337E28}"/>
              </a:ext>
            </a:extLst>
          </p:cNvPr>
          <p:cNvSpPr>
            <a:spLocks noGrp="1" noRot="1" noChangeArrowheads="1"/>
          </p:cNvSpPr>
          <p:nvPr>
            <p:ph type="title"/>
          </p:nvPr>
        </p:nvSpPr>
        <p:spPr/>
        <p:txBody>
          <a:bodyPr/>
          <a:lstStyle/>
          <a:p>
            <a:pPr eaLnBrk="1" hangingPunct="1">
              <a:defRPr/>
            </a:pPr>
            <a:r>
              <a:rPr lang="en-US"/>
              <a:t>Synergistic Supplements</a:t>
            </a:r>
          </a:p>
        </p:txBody>
      </p:sp>
      <p:sp>
        <p:nvSpPr>
          <p:cNvPr id="203779" name="Rectangle 3">
            <a:extLst>
              <a:ext uri="{FF2B5EF4-FFF2-40B4-BE49-F238E27FC236}">
                <a16:creationId xmlns:a16="http://schemas.microsoft.com/office/drawing/2014/main" id="{AE60DBF1-8B18-0BC3-8CD9-58EF1AAB1102}"/>
              </a:ext>
            </a:extLst>
          </p:cNvPr>
          <p:cNvSpPr>
            <a:spLocks noGrp="1" noRot="1" noChangeArrowheads="1"/>
          </p:cNvSpPr>
          <p:nvPr>
            <p:ph type="body" idx="1"/>
          </p:nvPr>
        </p:nvSpPr>
        <p:spPr/>
        <p:txBody>
          <a:bodyPr/>
          <a:lstStyle/>
          <a:p>
            <a:pPr eaLnBrk="1" hangingPunct="1">
              <a:lnSpc>
                <a:spcPct val="80000"/>
              </a:lnSpc>
              <a:defRPr/>
            </a:pPr>
            <a:r>
              <a:rPr lang="en-US" sz="2800"/>
              <a:t>Magnesium </a:t>
            </a:r>
          </a:p>
          <a:p>
            <a:pPr lvl="1" eaLnBrk="1" hangingPunct="1">
              <a:lnSpc>
                <a:spcPct val="80000"/>
              </a:lnSpc>
              <a:defRPr/>
            </a:pPr>
            <a:r>
              <a:rPr lang="en-US" sz="2400"/>
              <a:t>is an important part of the iodine treatment plan</a:t>
            </a:r>
          </a:p>
          <a:p>
            <a:pPr lvl="1" eaLnBrk="1" hangingPunct="1">
              <a:lnSpc>
                <a:spcPct val="80000"/>
              </a:lnSpc>
              <a:defRPr/>
            </a:pPr>
            <a:r>
              <a:rPr lang="en-US" sz="2400"/>
              <a:t>deficiency is very common</a:t>
            </a:r>
          </a:p>
          <a:p>
            <a:pPr lvl="1" eaLnBrk="1" hangingPunct="1">
              <a:lnSpc>
                <a:spcPct val="80000"/>
              </a:lnSpc>
              <a:defRPr/>
            </a:pPr>
            <a:r>
              <a:rPr lang="en-US" sz="2400"/>
              <a:t>nature’s relaxing agent</a:t>
            </a:r>
          </a:p>
          <a:p>
            <a:pPr eaLnBrk="1" hangingPunct="1">
              <a:lnSpc>
                <a:spcPct val="80000"/>
              </a:lnSpc>
              <a:defRPr/>
            </a:pPr>
            <a:r>
              <a:rPr lang="en-US" sz="2800"/>
              <a:t>Vitamin C</a:t>
            </a:r>
          </a:p>
          <a:p>
            <a:pPr lvl="1" eaLnBrk="1" hangingPunct="1">
              <a:lnSpc>
                <a:spcPct val="80000"/>
              </a:lnSpc>
              <a:defRPr/>
            </a:pPr>
            <a:r>
              <a:rPr lang="en-US" sz="2400"/>
              <a:t>Can improve and possibly repair the iodine transport mechanism</a:t>
            </a:r>
          </a:p>
          <a:p>
            <a:pPr eaLnBrk="1" hangingPunct="1">
              <a:lnSpc>
                <a:spcPct val="80000"/>
              </a:lnSpc>
              <a:defRPr/>
            </a:pPr>
            <a:r>
              <a:rPr lang="en-US" sz="2800"/>
              <a:t>Other minerals?</a:t>
            </a:r>
          </a:p>
          <a:p>
            <a:pPr lvl="1" eaLnBrk="1" hangingPunct="1">
              <a:lnSpc>
                <a:spcPct val="80000"/>
              </a:lnSpc>
              <a:defRPr/>
            </a:pPr>
            <a:r>
              <a:rPr lang="en-US" sz="2400"/>
              <a:t>Selenium</a:t>
            </a:r>
          </a:p>
          <a:p>
            <a:pPr lvl="1" eaLnBrk="1" hangingPunct="1">
              <a:lnSpc>
                <a:spcPct val="80000"/>
              </a:lnSpc>
              <a:defRPr/>
            </a:pPr>
            <a:r>
              <a:rPr lang="en-US" sz="2400"/>
              <a:t>Zinc</a:t>
            </a:r>
          </a:p>
          <a:p>
            <a:pPr lvl="1" eaLnBrk="1" hangingPunct="1">
              <a:lnSpc>
                <a:spcPct val="80000"/>
              </a:lnSpc>
              <a:defRPr/>
            </a:pPr>
            <a:r>
              <a:rPr lang="en-US" sz="2400"/>
              <a:t>Iron</a:t>
            </a:r>
          </a:p>
          <a:p>
            <a:pPr eaLnBrk="1" hangingPunct="1">
              <a:lnSpc>
                <a:spcPct val="80000"/>
              </a:lnSpc>
              <a:defRPr/>
            </a:pPr>
            <a:endParaRPr lang="en-US" sz="2800"/>
          </a:p>
        </p:txBody>
      </p:sp>
    </p:spTree>
  </p:cSld>
  <p:clrMapOvr>
    <a:masterClrMapping/>
  </p:clrMapOvr>
  <p:transition advClick="0" advTm="12000"/>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CEF5D72B-B2AB-4D85-3CB0-5CE911B2B8EF}"/>
              </a:ext>
            </a:extLst>
          </p:cNvPr>
          <p:cNvSpPr>
            <a:spLocks noGrp="1" noRot="1" noChangeArrowheads="1"/>
          </p:cNvSpPr>
          <p:nvPr>
            <p:ph type="title"/>
          </p:nvPr>
        </p:nvSpPr>
        <p:spPr/>
        <p:txBody>
          <a:bodyPr/>
          <a:lstStyle/>
          <a:p>
            <a:pPr eaLnBrk="1" hangingPunct="1">
              <a:defRPr/>
            </a:pPr>
            <a:r>
              <a:rPr lang="en-US"/>
              <a:t>Iodine Adverse Effects?</a:t>
            </a:r>
          </a:p>
        </p:txBody>
      </p:sp>
      <p:sp>
        <p:nvSpPr>
          <p:cNvPr id="116739" name="Rectangle 3">
            <a:extLst>
              <a:ext uri="{FF2B5EF4-FFF2-40B4-BE49-F238E27FC236}">
                <a16:creationId xmlns:a16="http://schemas.microsoft.com/office/drawing/2014/main" id="{DAC6191B-8E75-794A-609E-1008B4C2520E}"/>
              </a:ext>
            </a:extLst>
          </p:cNvPr>
          <p:cNvSpPr>
            <a:spLocks noGrp="1" noRot="1" noChangeArrowheads="1"/>
          </p:cNvSpPr>
          <p:nvPr>
            <p:ph type="body" idx="1"/>
          </p:nvPr>
        </p:nvSpPr>
        <p:spPr/>
        <p:txBody>
          <a:bodyPr/>
          <a:lstStyle/>
          <a:p>
            <a:pPr eaLnBrk="1" hangingPunct="1">
              <a:defRPr/>
            </a:pPr>
            <a:r>
              <a:rPr lang="en-US" sz="2800"/>
              <a:t>“Iodoism” may actually be “Bromism”</a:t>
            </a:r>
          </a:p>
          <a:p>
            <a:pPr lvl="1" eaLnBrk="1" hangingPunct="1">
              <a:defRPr/>
            </a:pPr>
            <a:r>
              <a:rPr lang="en-US" sz="2400"/>
              <a:t>Frontal sinus headache</a:t>
            </a:r>
          </a:p>
          <a:p>
            <a:pPr lvl="1" eaLnBrk="1" hangingPunct="1">
              <a:defRPr/>
            </a:pPr>
            <a:r>
              <a:rPr lang="en-US" sz="2400"/>
              <a:t>Metallic taste in mouth</a:t>
            </a:r>
          </a:p>
          <a:p>
            <a:pPr lvl="1" eaLnBrk="1" hangingPunct="1">
              <a:defRPr/>
            </a:pPr>
            <a:r>
              <a:rPr lang="en-US" sz="2400"/>
              <a:t>Increased salivation</a:t>
            </a:r>
          </a:p>
          <a:p>
            <a:pPr lvl="1" eaLnBrk="1" hangingPunct="1">
              <a:defRPr/>
            </a:pPr>
            <a:r>
              <a:rPr lang="en-US" sz="2400"/>
              <a:t>Sneezing</a:t>
            </a:r>
          </a:p>
          <a:p>
            <a:pPr lvl="1" eaLnBrk="1" hangingPunct="1">
              <a:defRPr/>
            </a:pPr>
            <a:r>
              <a:rPr lang="en-US" sz="2400"/>
              <a:t>Head cold-like symptoms </a:t>
            </a:r>
          </a:p>
          <a:p>
            <a:pPr lvl="1" eaLnBrk="1" hangingPunct="1">
              <a:defRPr/>
            </a:pPr>
            <a:r>
              <a:rPr lang="en-US" sz="2400"/>
              <a:t>Acne</a:t>
            </a:r>
          </a:p>
          <a:p>
            <a:pPr eaLnBrk="1" hangingPunct="1">
              <a:defRPr/>
            </a:pPr>
            <a:r>
              <a:rPr lang="en-US" sz="2800"/>
              <a:t>Side effects are rare – Occur in 1-3% of patients</a:t>
            </a:r>
          </a:p>
          <a:p>
            <a:pPr eaLnBrk="1" hangingPunct="1">
              <a:defRPr/>
            </a:pPr>
            <a:r>
              <a:rPr lang="en-US" sz="2800"/>
              <a:t>“Salt loading treatment” is usually effective</a:t>
            </a:r>
          </a:p>
        </p:txBody>
      </p:sp>
    </p:spTree>
  </p:cSld>
  <p:clrMapOvr>
    <a:masterClrMapping/>
  </p:clrMapOvr>
  <p:transition advClick="0" advTm="12000"/>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a:extLst>
              <a:ext uri="{FF2B5EF4-FFF2-40B4-BE49-F238E27FC236}">
                <a16:creationId xmlns:a16="http://schemas.microsoft.com/office/drawing/2014/main" id="{2C218D57-0C2C-303A-3B2B-C9555A91978A}"/>
              </a:ext>
            </a:extLst>
          </p:cNvPr>
          <p:cNvSpPr>
            <a:spLocks noGrp="1" noRot="1" noChangeArrowheads="1"/>
          </p:cNvSpPr>
          <p:nvPr>
            <p:ph type="title"/>
          </p:nvPr>
        </p:nvSpPr>
        <p:spPr/>
        <p:txBody>
          <a:bodyPr/>
          <a:lstStyle/>
          <a:p>
            <a:pPr eaLnBrk="1" hangingPunct="1">
              <a:defRPr/>
            </a:pPr>
            <a:r>
              <a:rPr lang="en-US"/>
              <a:t>Salt Treatment for </a:t>
            </a:r>
            <a:br>
              <a:rPr lang="en-US"/>
            </a:br>
            <a:r>
              <a:rPr lang="en-US"/>
              <a:t>Bromine Detoxification</a:t>
            </a:r>
          </a:p>
        </p:txBody>
      </p:sp>
      <p:sp>
        <p:nvSpPr>
          <p:cNvPr id="166915" name="Rectangle 3">
            <a:extLst>
              <a:ext uri="{FF2B5EF4-FFF2-40B4-BE49-F238E27FC236}">
                <a16:creationId xmlns:a16="http://schemas.microsoft.com/office/drawing/2014/main" id="{6B16DF30-8E40-DC89-1D3F-9782557E95A8}"/>
              </a:ext>
            </a:extLst>
          </p:cNvPr>
          <p:cNvSpPr>
            <a:spLocks noGrp="1" noRot="1" noChangeArrowheads="1"/>
          </p:cNvSpPr>
          <p:nvPr>
            <p:ph type="body" idx="1"/>
          </p:nvPr>
        </p:nvSpPr>
        <p:spPr>
          <a:xfrm>
            <a:off x="301625" y="1676400"/>
            <a:ext cx="8540750" cy="4876800"/>
          </a:xfrm>
        </p:spPr>
        <p:txBody>
          <a:bodyPr/>
          <a:lstStyle/>
          <a:p>
            <a:pPr eaLnBrk="1" hangingPunct="1">
              <a:lnSpc>
                <a:spcPct val="80000"/>
              </a:lnSpc>
              <a:defRPr/>
            </a:pPr>
            <a:endParaRPr lang="en-US" sz="2600"/>
          </a:p>
          <a:p>
            <a:pPr eaLnBrk="1" hangingPunct="1">
              <a:lnSpc>
                <a:spcPct val="80000"/>
              </a:lnSpc>
              <a:defRPr/>
            </a:pPr>
            <a:r>
              <a:rPr lang="en-US" sz="2600"/>
              <a:t>Chloride (salt) increases renal clearance of bromide</a:t>
            </a:r>
          </a:p>
          <a:p>
            <a:pPr eaLnBrk="1" hangingPunct="1">
              <a:lnSpc>
                <a:spcPct val="80000"/>
              </a:lnSpc>
              <a:defRPr/>
            </a:pPr>
            <a:r>
              <a:rPr lang="en-US" sz="2600"/>
              <a:t>Mix ¼ tsp. unprocessed sea salt (Celtic) in ½ cup warm water and follow with 12-16 oz. water.</a:t>
            </a:r>
          </a:p>
          <a:p>
            <a:pPr eaLnBrk="1" hangingPunct="1">
              <a:lnSpc>
                <a:spcPct val="80000"/>
              </a:lnSpc>
              <a:defRPr/>
            </a:pPr>
            <a:r>
              <a:rPr lang="en-US" sz="2600"/>
              <a:t>Repeat in 30-45 minutes X 2 until copious urination begins.</a:t>
            </a:r>
          </a:p>
          <a:p>
            <a:pPr eaLnBrk="1" hangingPunct="1">
              <a:lnSpc>
                <a:spcPct val="80000"/>
              </a:lnSpc>
              <a:defRPr/>
            </a:pPr>
            <a:r>
              <a:rPr lang="en-US" sz="2600"/>
              <a:t>The chloride ion flushes the bromine into the urine.</a:t>
            </a:r>
          </a:p>
          <a:p>
            <a:pPr eaLnBrk="1" hangingPunct="1">
              <a:lnSpc>
                <a:spcPct val="80000"/>
              </a:lnSpc>
              <a:defRPr/>
            </a:pPr>
            <a:r>
              <a:rPr lang="en-US" sz="2600"/>
              <a:t>May necessitate reduction of the iodine dosage.</a:t>
            </a:r>
          </a:p>
          <a:p>
            <a:pPr eaLnBrk="1" hangingPunct="1">
              <a:lnSpc>
                <a:spcPct val="80000"/>
              </a:lnSpc>
              <a:defRPr/>
            </a:pPr>
            <a:r>
              <a:rPr lang="en-US" sz="2600"/>
              <a:t>Fluoride, mercury, lead and cadmium in the body are also potential sources of difficulty, although evidently much less commonly than bromine.  </a:t>
            </a:r>
          </a:p>
          <a:p>
            <a:pPr eaLnBrk="1" hangingPunct="1">
              <a:lnSpc>
                <a:spcPct val="80000"/>
              </a:lnSpc>
              <a:buFont typeface="Wingdings" panose="05000000000000000000" pitchFamily="2" charset="2"/>
              <a:buNone/>
              <a:defRPr/>
            </a:pPr>
            <a:r>
              <a:rPr lang="en-US" sz="2000"/>
              <a:t>					</a:t>
            </a:r>
          </a:p>
          <a:p>
            <a:pPr eaLnBrk="1" hangingPunct="1">
              <a:lnSpc>
                <a:spcPct val="80000"/>
              </a:lnSpc>
              <a:buFont typeface="Wingdings" panose="05000000000000000000" pitchFamily="2" charset="2"/>
              <a:buNone/>
              <a:defRPr/>
            </a:pPr>
            <a:r>
              <a:rPr lang="en-US" sz="2000"/>
              <a:t>						William Shevin, MD, DHT</a:t>
            </a:r>
          </a:p>
        </p:txBody>
      </p:sp>
    </p:spTree>
  </p:cSld>
  <p:clrMapOvr>
    <a:masterClrMapping/>
  </p:clrMapOvr>
  <p:transition advClick="0" advTm="12000"/>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a:extLst>
              <a:ext uri="{FF2B5EF4-FFF2-40B4-BE49-F238E27FC236}">
                <a16:creationId xmlns:a16="http://schemas.microsoft.com/office/drawing/2014/main" id="{2912EAFA-EB88-3C1E-B4FD-488A7D58F9F4}"/>
              </a:ext>
            </a:extLst>
          </p:cNvPr>
          <p:cNvSpPr>
            <a:spLocks noGrp="1" noRot="1" noChangeArrowheads="1"/>
          </p:cNvSpPr>
          <p:nvPr>
            <p:ph type="title"/>
          </p:nvPr>
        </p:nvSpPr>
        <p:spPr/>
        <p:txBody>
          <a:bodyPr/>
          <a:lstStyle/>
          <a:p>
            <a:pPr eaLnBrk="1" hangingPunct="1">
              <a:defRPr/>
            </a:pPr>
            <a:r>
              <a:rPr lang="en-US" sz="4000"/>
              <a:t>Another Detoxification Reaction?</a:t>
            </a:r>
          </a:p>
        </p:txBody>
      </p:sp>
      <p:sp>
        <p:nvSpPr>
          <p:cNvPr id="165891" name="Rectangle 3">
            <a:extLst>
              <a:ext uri="{FF2B5EF4-FFF2-40B4-BE49-F238E27FC236}">
                <a16:creationId xmlns:a16="http://schemas.microsoft.com/office/drawing/2014/main" id="{D443D272-34E2-086E-8E86-AD956D1F7CEE}"/>
              </a:ext>
            </a:extLst>
          </p:cNvPr>
          <p:cNvSpPr>
            <a:spLocks noGrp="1" noRot="1" noChangeArrowheads="1"/>
          </p:cNvSpPr>
          <p:nvPr>
            <p:ph type="body" idx="1"/>
          </p:nvPr>
        </p:nvSpPr>
        <p:spPr>
          <a:xfrm>
            <a:off x="301625" y="1676400"/>
            <a:ext cx="8540750" cy="5029200"/>
          </a:xfrm>
        </p:spPr>
        <p:txBody>
          <a:bodyPr/>
          <a:lstStyle/>
          <a:p>
            <a:pPr eaLnBrk="1" hangingPunct="1">
              <a:defRPr/>
            </a:pPr>
            <a:r>
              <a:rPr lang="en-US" sz="2800"/>
              <a:t>In those with high bromide levels</a:t>
            </a:r>
          </a:p>
          <a:p>
            <a:pPr lvl="1" eaLnBrk="1" hangingPunct="1">
              <a:defRPr/>
            </a:pPr>
            <a:r>
              <a:rPr lang="en-US" sz="2400"/>
              <a:t>Increased </a:t>
            </a:r>
            <a:r>
              <a:rPr lang="en-US" sz="2400" u="sng"/>
              <a:t>body odor</a:t>
            </a:r>
            <a:r>
              <a:rPr lang="en-US" sz="2400"/>
              <a:t> - lasts 1-2 weeks</a:t>
            </a:r>
          </a:p>
          <a:p>
            <a:pPr lvl="1" eaLnBrk="1" hangingPunct="1">
              <a:defRPr/>
            </a:pPr>
            <a:r>
              <a:rPr lang="en-US" sz="2400" u="sng"/>
              <a:t>Cloudy urine</a:t>
            </a:r>
            <a:r>
              <a:rPr lang="en-US" sz="2400"/>
              <a:t> (perhaps with a thick sedimentation) – may last several months</a:t>
            </a:r>
          </a:p>
          <a:p>
            <a:pPr eaLnBrk="1" hangingPunct="1">
              <a:defRPr/>
            </a:pPr>
            <a:r>
              <a:rPr lang="en-US" sz="2800"/>
              <a:t>Pre-ortho-iodo-supplementation, the urine samples were clear.</a:t>
            </a:r>
          </a:p>
          <a:p>
            <a:pPr eaLnBrk="1" hangingPunct="1">
              <a:defRPr/>
            </a:pPr>
            <a:r>
              <a:rPr lang="en-US" sz="2800"/>
              <a:t>We do not know if the presence of bromide in the urine was the cause of the odor or cloudiness.</a:t>
            </a:r>
          </a:p>
          <a:p>
            <a:pPr eaLnBrk="1" hangingPunct="1">
              <a:defRPr/>
            </a:pPr>
            <a:r>
              <a:rPr lang="en-US" sz="2800"/>
              <a:t>Increased fluid intake and magnesium are recommended by Dr. Abraham.</a:t>
            </a:r>
          </a:p>
        </p:txBody>
      </p:sp>
    </p:spTree>
  </p:cSld>
  <p:clrMapOvr>
    <a:masterClrMapping/>
  </p:clrMapOvr>
  <p:transition advClick="0" advTm="1200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7DA7B2BF-3339-C029-99EA-4F0DA4B496E6}"/>
              </a:ext>
            </a:extLst>
          </p:cNvPr>
          <p:cNvSpPr>
            <a:spLocks noGrp="1" noRot="1" noChangeArrowheads="1"/>
          </p:cNvSpPr>
          <p:nvPr>
            <p:ph type="title"/>
          </p:nvPr>
        </p:nvSpPr>
        <p:spPr/>
        <p:txBody>
          <a:bodyPr/>
          <a:lstStyle/>
          <a:p>
            <a:pPr eaLnBrk="1" hangingPunct="1">
              <a:defRPr/>
            </a:pPr>
            <a:r>
              <a:rPr lang="en-US"/>
              <a:t>Where Does The Iodine Go?</a:t>
            </a:r>
          </a:p>
        </p:txBody>
      </p:sp>
      <p:sp>
        <p:nvSpPr>
          <p:cNvPr id="56323" name="Rectangle 3">
            <a:extLst>
              <a:ext uri="{FF2B5EF4-FFF2-40B4-BE49-F238E27FC236}">
                <a16:creationId xmlns:a16="http://schemas.microsoft.com/office/drawing/2014/main" id="{C03D1870-F8AC-68BA-C6D1-A5EE0BD84AFB}"/>
              </a:ext>
            </a:extLst>
          </p:cNvPr>
          <p:cNvSpPr>
            <a:spLocks noGrp="1" noRot="1" noChangeArrowheads="1"/>
          </p:cNvSpPr>
          <p:nvPr>
            <p:ph type="body" idx="1"/>
          </p:nvPr>
        </p:nvSpPr>
        <p:spPr/>
        <p:txBody>
          <a:bodyPr/>
          <a:lstStyle/>
          <a:p>
            <a:pPr eaLnBrk="1" hangingPunct="1">
              <a:defRPr/>
            </a:pPr>
            <a:r>
              <a:rPr lang="en-US" dirty="0"/>
              <a:t>Thyroid – 3% (50 mg)</a:t>
            </a:r>
          </a:p>
          <a:p>
            <a:pPr eaLnBrk="1" hangingPunct="1">
              <a:defRPr/>
            </a:pPr>
            <a:r>
              <a:rPr lang="en-US" dirty="0"/>
              <a:t>Fat (700 mg) and </a:t>
            </a:r>
            <a:r>
              <a:rPr lang="en-US" u="sng" dirty="0"/>
              <a:t>Muscle</a:t>
            </a:r>
            <a:r>
              <a:rPr lang="en-US" dirty="0"/>
              <a:t> (650 mg) – 70%</a:t>
            </a:r>
          </a:p>
          <a:p>
            <a:pPr eaLnBrk="1" hangingPunct="1">
              <a:defRPr/>
            </a:pPr>
            <a:r>
              <a:rPr lang="en-US" dirty="0"/>
              <a:t>Skin – 20% (Helps you sweat!)</a:t>
            </a:r>
          </a:p>
          <a:p>
            <a:pPr eaLnBrk="1" hangingPunct="1">
              <a:defRPr/>
            </a:pPr>
            <a:r>
              <a:rPr lang="en-US" dirty="0"/>
              <a:t>The body can hold up to 1500 mg</a:t>
            </a:r>
          </a:p>
          <a:p>
            <a:pPr eaLnBrk="1" hangingPunct="1">
              <a:defRPr/>
            </a:pPr>
            <a:r>
              <a:rPr lang="en-US" dirty="0"/>
              <a:t>The thyroid can only hold up to 50 mg</a:t>
            </a:r>
          </a:p>
          <a:p>
            <a:pPr eaLnBrk="1" hangingPunct="1">
              <a:defRPr/>
            </a:pPr>
            <a:r>
              <a:rPr lang="en-US" b="1" u="sng" dirty="0"/>
              <a:t>Iodine is needed for much more than just prevention of goiter!</a:t>
            </a:r>
          </a:p>
        </p:txBody>
      </p:sp>
    </p:spTree>
  </p:cSld>
  <p:clrMapOvr>
    <a:masterClrMapping/>
  </p:clrMapOvr>
  <p:transition advClick="0" advTm="12000"/>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a:extLst>
              <a:ext uri="{FF2B5EF4-FFF2-40B4-BE49-F238E27FC236}">
                <a16:creationId xmlns:a16="http://schemas.microsoft.com/office/drawing/2014/main" id="{9040B6BD-3546-606D-A910-BF681BFAB77A}"/>
              </a:ext>
            </a:extLst>
          </p:cNvPr>
          <p:cNvSpPr>
            <a:spLocks noGrp="1" noRot="1" noChangeArrowheads="1"/>
          </p:cNvSpPr>
          <p:nvPr>
            <p:ph type="title"/>
          </p:nvPr>
        </p:nvSpPr>
        <p:spPr/>
        <p:txBody>
          <a:bodyPr/>
          <a:lstStyle/>
          <a:p>
            <a:pPr eaLnBrk="1" hangingPunct="1">
              <a:defRPr/>
            </a:pPr>
            <a:r>
              <a:rPr lang="en-US" sz="4800"/>
              <a:t>Food For Thought:</a:t>
            </a:r>
          </a:p>
        </p:txBody>
      </p:sp>
      <p:sp>
        <p:nvSpPr>
          <p:cNvPr id="117763" name="Rectangle 3">
            <a:extLst>
              <a:ext uri="{FF2B5EF4-FFF2-40B4-BE49-F238E27FC236}">
                <a16:creationId xmlns:a16="http://schemas.microsoft.com/office/drawing/2014/main" id="{8707AB33-8007-9E84-ED26-663CFD8D4270}"/>
              </a:ext>
            </a:extLst>
          </p:cNvPr>
          <p:cNvSpPr>
            <a:spLocks noGrp="1" noRot="1" noChangeArrowheads="1"/>
          </p:cNvSpPr>
          <p:nvPr>
            <p:ph type="body" idx="1"/>
          </p:nvPr>
        </p:nvSpPr>
        <p:spPr/>
        <p:txBody>
          <a:bodyPr/>
          <a:lstStyle/>
          <a:p>
            <a:pPr eaLnBrk="1" hangingPunct="1">
              <a:defRPr/>
            </a:pPr>
            <a:r>
              <a:rPr lang="en-US" sz="2800"/>
              <a:t>Iodine levels have fallen 50% in the last 30 years</a:t>
            </a:r>
          </a:p>
          <a:p>
            <a:pPr eaLnBrk="1" hangingPunct="1">
              <a:defRPr/>
            </a:pPr>
            <a:r>
              <a:rPr lang="en-US" sz="2800"/>
              <a:t>During this time, elevations in autoimmune disorders, thyroid cancer, breast cancer, prostate cancer, other cancers, and many other diseases,  including fibromyalgia and chronic fatigue, have occurred</a:t>
            </a:r>
          </a:p>
          <a:p>
            <a:pPr eaLnBrk="1" hangingPunct="1">
              <a:defRPr/>
            </a:pPr>
            <a:r>
              <a:rPr lang="en-US" sz="2800"/>
              <a:t>“Discovery consists in seeing what everybody else has seen and thinking what nobody else has thought.”  </a:t>
            </a:r>
            <a:r>
              <a:rPr lang="en-US" sz="2000"/>
              <a:t>		(Albert Szent-Gyorgyi, M.D., Ph.D)</a:t>
            </a:r>
          </a:p>
          <a:p>
            <a:pPr eaLnBrk="1" hangingPunct="1">
              <a:defRPr/>
            </a:pPr>
            <a:endParaRPr lang="en-US" sz="2000"/>
          </a:p>
        </p:txBody>
      </p:sp>
    </p:spTree>
  </p:cSld>
  <p:clrMapOvr>
    <a:masterClrMapping/>
  </p:clrMapOvr>
  <p:transition advClick="0" advTm="12000"/>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a:extLst>
              <a:ext uri="{FF2B5EF4-FFF2-40B4-BE49-F238E27FC236}">
                <a16:creationId xmlns:a16="http://schemas.microsoft.com/office/drawing/2014/main" id="{E210ADD6-6620-7298-0BB0-1492E0BB44F3}"/>
              </a:ext>
            </a:extLst>
          </p:cNvPr>
          <p:cNvSpPr>
            <a:spLocks noGrp="1" noRot="1" noChangeArrowheads="1"/>
          </p:cNvSpPr>
          <p:nvPr>
            <p:ph type="title"/>
          </p:nvPr>
        </p:nvSpPr>
        <p:spPr/>
        <p:txBody>
          <a:bodyPr/>
          <a:lstStyle/>
          <a:p>
            <a:pPr eaLnBrk="1" hangingPunct="1">
              <a:defRPr/>
            </a:pPr>
            <a:r>
              <a:rPr lang="en-US"/>
              <a:t>The Iodine Deficiency “Pattern”</a:t>
            </a:r>
          </a:p>
        </p:txBody>
      </p:sp>
      <p:sp>
        <p:nvSpPr>
          <p:cNvPr id="123907" name="Rectangle 3">
            <a:extLst>
              <a:ext uri="{FF2B5EF4-FFF2-40B4-BE49-F238E27FC236}">
                <a16:creationId xmlns:a16="http://schemas.microsoft.com/office/drawing/2014/main" id="{1198F5AB-27F8-D305-69CA-2075573BEDE0}"/>
              </a:ext>
            </a:extLst>
          </p:cNvPr>
          <p:cNvSpPr>
            <a:spLocks noGrp="1" noRot="1" noChangeArrowheads="1"/>
          </p:cNvSpPr>
          <p:nvPr>
            <p:ph type="body" idx="1"/>
          </p:nvPr>
        </p:nvSpPr>
        <p:spPr/>
        <p:txBody>
          <a:bodyPr/>
          <a:lstStyle/>
          <a:p>
            <a:pPr eaLnBrk="1" hangingPunct="1">
              <a:defRPr/>
            </a:pPr>
            <a:r>
              <a:rPr lang="en-US"/>
              <a:t>In the thyroid (goiter):  cyst, nodules, enlargement, scar tissue, cancer</a:t>
            </a:r>
          </a:p>
          <a:p>
            <a:pPr eaLnBrk="1" hangingPunct="1">
              <a:buFont typeface="Wingdings" panose="05000000000000000000" pitchFamily="2" charset="2"/>
              <a:buNone/>
              <a:defRPr/>
            </a:pPr>
            <a:endParaRPr lang="en-US"/>
          </a:p>
          <a:p>
            <a:pPr eaLnBrk="1" hangingPunct="1">
              <a:defRPr/>
            </a:pPr>
            <a:r>
              <a:rPr lang="en-US"/>
              <a:t>In the breast (FBD):  cyst, nodules, enlargement, scar tissue, pain, cancer</a:t>
            </a:r>
          </a:p>
          <a:p>
            <a:pPr eaLnBrk="1" hangingPunct="1">
              <a:buFont typeface="Wingdings" panose="05000000000000000000" pitchFamily="2" charset="2"/>
              <a:buNone/>
              <a:defRPr/>
            </a:pPr>
            <a:endParaRPr lang="en-US"/>
          </a:p>
          <a:p>
            <a:pPr eaLnBrk="1" hangingPunct="1">
              <a:defRPr/>
            </a:pPr>
            <a:r>
              <a:rPr lang="en-US"/>
              <a:t>In the ovary (PCOS):  cyst, nodules, enlargement, scar tissue, pain, cancer</a:t>
            </a:r>
          </a:p>
        </p:txBody>
      </p:sp>
    </p:spTree>
  </p:cSld>
  <p:clrMapOvr>
    <a:masterClrMapping/>
  </p:clrMapOvr>
  <p:transition advClick="0" advTm="12000"/>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a:extLst>
              <a:ext uri="{FF2B5EF4-FFF2-40B4-BE49-F238E27FC236}">
                <a16:creationId xmlns:a16="http://schemas.microsoft.com/office/drawing/2014/main" id="{EFA7B6C3-8297-9D4F-3935-B078606B6955}"/>
              </a:ext>
            </a:extLst>
          </p:cNvPr>
          <p:cNvSpPr>
            <a:spLocks noGrp="1" noRot="1" noChangeArrowheads="1"/>
          </p:cNvSpPr>
          <p:nvPr>
            <p:ph type="title"/>
          </p:nvPr>
        </p:nvSpPr>
        <p:spPr/>
        <p:txBody>
          <a:bodyPr/>
          <a:lstStyle/>
          <a:p>
            <a:pPr eaLnBrk="1" hangingPunct="1">
              <a:defRPr/>
            </a:pPr>
            <a:r>
              <a:rPr lang="en-US" sz="4000"/>
              <a:t>Does Fibromyalgia fit “The Pattern”?</a:t>
            </a:r>
          </a:p>
        </p:txBody>
      </p:sp>
      <p:sp>
        <p:nvSpPr>
          <p:cNvPr id="126979" name="Rectangle 3">
            <a:extLst>
              <a:ext uri="{FF2B5EF4-FFF2-40B4-BE49-F238E27FC236}">
                <a16:creationId xmlns:a16="http://schemas.microsoft.com/office/drawing/2014/main" id="{CB5B1520-B365-6F59-C995-AD4DDD646A8C}"/>
              </a:ext>
            </a:extLst>
          </p:cNvPr>
          <p:cNvSpPr>
            <a:spLocks noGrp="1" noRot="1" noChangeArrowheads="1"/>
          </p:cNvSpPr>
          <p:nvPr>
            <p:ph type="body" idx="1"/>
          </p:nvPr>
        </p:nvSpPr>
        <p:spPr>
          <a:xfrm>
            <a:off x="301625" y="1676400"/>
            <a:ext cx="8540750" cy="4953000"/>
          </a:xfrm>
        </p:spPr>
        <p:txBody>
          <a:bodyPr/>
          <a:lstStyle/>
          <a:p>
            <a:pPr eaLnBrk="1" hangingPunct="1">
              <a:defRPr/>
            </a:pPr>
            <a:r>
              <a:rPr lang="en-US" sz="3000"/>
              <a:t>Are the “cysts and nodules” what we are able to “map”?  Dr. St. Amand describes them as the “lumps and bumps of fibromyalgia”.  </a:t>
            </a:r>
          </a:p>
          <a:p>
            <a:pPr eaLnBrk="1" hangingPunct="1">
              <a:defRPr/>
            </a:pPr>
            <a:r>
              <a:rPr lang="en-US" sz="3000"/>
              <a:t>Is it possible that the lack of iodine in the MUSCLE may cause fibromyalgia just as lack of iodine in the breast causes fibrocystic breast disease?</a:t>
            </a:r>
          </a:p>
          <a:p>
            <a:pPr eaLnBrk="1" hangingPunct="1">
              <a:defRPr/>
            </a:pPr>
            <a:r>
              <a:rPr lang="en-US" sz="3000"/>
              <a:t>Dr. Flechas thinks this may be the case!</a:t>
            </a:r>
          </a:p>
          <a:p>
            <a:pPr eaLnBrk="1" hangingPunct="1">
              <a:defRPr/>
            </a:pPr>
            <a:r>
              <a:rPr lang="en-US" sz="3000">
                <a:solidFill>
                  <a:schemeClr val="hlink"/>
                </a:solidFill>
              </a:rPr>
              <a:t>The Big Question:</a:t>
            </a:r>
            <a:r>
              <a:rPr lang="en-US" sz="3000"/>
              <a:t>  Does fibromyalgia eventually lead to cancer?</a:t>
            </a:r>
          </a:p>
          <a:p>
            <a:pPr eaLnBrk="1" hangingPunct="1">
              <a:defRPr/>
            </a:pPr>
            <a:endParaRPr lang="en-US" sz="3000"/>
          </a:p>
        </p:txBody>
      </p:sp>
    </p:spTree>
  </p:cSld>
  <p:clrMapOvr>
    <a:masterClrMapping/>
  </p:clrMapOvr>
  <p:transition advClick="0" advTm="12000"/>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a:extLst>
              <a:ext uri="{FF2B5EF4-FFF2-40B4-BE49-F238E27FC236}">
                <a16:creationId xmlns:a16="http://schemas.microsoft.com/office/drawing/2014/main" id="{9051F63B-45E5-06C6-AEBA-9E3F5F834167}"/>
              </a:ext>
            </a:extLst>
          </p:cNvPr>
          <p:cNvSpPr>
            <a:spLocks noGrp="1" noRot="1" noChangeArrowheads="1"/>
          </p:cNvSpPr>
          <p:nvPr>
            <p:ph type="title"/>
          </p:nvPr>
        </p:nvSpPr>
        <p:spPr>
          <a:xfrm>
            <a:off x="228600" y="228600"/>
            <a:ext cx="8510588" cy="762000"/>
          </a:xfrm>
        </p:spPr>
        <p:txBody>
          <a:bodyPr/>
          <a:lstStyle/>
          <a:p>
            <a:pPr eaLnBrk="1" hangingPunct="1">
              <a:defRPr/>
            </a:pPr>
            <a:r>
              <a:rPr lang="en-US" sz="2400">
                <a:hlinkClick r:id="rId3"/>
              </a:rPr>
              <a:t>Increased cancer risk in patients referred to hospital </a:t>
            </a:r>
            <a:br>
              <a:rPr lang="en-US" sz="2400">
                <a:hlinkClick r:id="rId3"/>
              </a:rPr>
            </a:br>
            <a:r>
              <a:rPr lang="en-US" sz="2400">
                <a:hlinkClick r:id="rId3"/>
              </a:rPr>
              <a:t>with suspected fibromyalgia</a:t>
            </a:r>
            <a:endParaRPr lang="en-US" sz="2400"/>
          </a:p>
        </p:txBody>
      </p:sp>
      <p:sp>
        <p:nvSpPr>
          <p:cNvPr id="202755" name="Rectangle 3">
            <a:extLst>
              <a:ext uri="{FF2B5EF4-FFF2-40B4-BE49-F238E27FC236}">
                <a16:creationId xmlns:a16="http://schemas.microsoft.com/office/drawing/2014/main" id="{DBB5BF27-4092-E819-2F1C-4C533439C43A}"/>
              </a:ext>
            </a:extLst>
          </p:cNvPr>
          <p:cNvSpPr>
            <a:spLocks noGrp="1" noRot="1" noChangeArrowheads="1"/>
          </p:cNvSpPr>
          <p:nvPr>
            <p:ph type="body" idx="1"/>
          </p:nvPr>
        </p:nvSpPr>
        <p:spPr>
          <a:xfrm>
            <a:off x="301625" y="914400"/>
            <a:ext cx="8540750" cy="5715000"/>
          </a:xfrm>
        </p:spPr>
        <p:txBody>
          <a:bodyPr/>
          <a:lstStyle/>
          <a:p>
            <a:pPr eaLnBrk="1" hangingPunct="1">
              <a:lnSpc>
                <a:spcPct val="80000"/>
              </a:lnSpc>
              <a:buFont typeface="Wingdings" panose="05000000000000000000" pitchFamily="2" charset="2"/>
              <a:buNone/>
              <a:defRPr/>
            </a:pPr>
            <a:endParaRPr lang="en-US" sz="1400" b="1"/>
          </a:p>
          <a:p>
            <a:pPr eaLnBrk="1" hangingPunct="1">
              <a:lnSpc>
                <a:spcPct val="80000"/>
              </a:lnSpc>
              <a:buFont typeface="Wingdings" panose="05000000000000000000" pitchFamily="2" charset="2"/>
              <a:buNone/>
              <a:defRPr/>
            </a:pPr>
            <a:r>
              <a:rPr lang="en-US" sz="2100"/>
              <a:t>In the </a:t>
            </a:r>
            <a:r>
              <a:rPr lang="en-US" sz="2100" i="1" u="sng"/>
              <a:t>Journal of Rheumatology</a:t>
            </a:r>
            <a:r>
              <a:rPr lang="en-US" sz="2100"/>
              <a:t> (2007 Jan;34(1):201-6), researchers in Denmark publish the results of their research into </a:t>
            </a:r>
            <a:r>
              <a:rPr lang="en-US" sz="2100" u="sng"/>
              <a:t>cancer rates</a:t>
            </a:r>
            <a:r>
              <a:rPr lang="en-US" sz="2100"/>
              <a:t> among patients referred to hospitals with </a:t>
            </a:r>
            <a:r>
              <a:rPr lang="en-US" sz="2100" u="sng"/>
              <a:t>suspected fibromyalgia</a:t>
            </a:r>
            <a:r>
              <a:rPr lang="en-US" sz="2100"/>
              <a:t>. Their aim was to analyze whether there was any relationship between fibromyalgia or fibromyalgia-like symptoms and an increased incidence of cancer. They analyzed 1361 patient records. They used the American College of Rheumatology (ACR) criteria to divide patients into groups with and without confirmed fibromyalgia diagnosis. They then followed the cohort's medical history for </a:t>
            </a:r>
            <a:r>
              <a:rPr lang="en-US" sz="2100" u="sng"/>
              <a:t>15 years</a:t>
            </a:r>
            <a:r>
              <a:rPr lang="en-US" sz="2100"/>
              <a:t> and looked at the records of the national cancer register to see if the patients had been diagnosed with cancer.</a:t>
            </a:r>
            <a:br>
              <a:rPr lang="en-US" sz="2100"/>
            </a:br>
            <a:br>
              <a:rPr lang="en-US" sz="2100"/>
            </a:br>
            <a:r>
              <a:rPr lang="en-US" sz="2100" u="sng"/>
              <a:t>While they found no association between fibromyalgia and cancer in patients whose fibromyalgia diagnosis was confirmed</a:t>
            </a:r>
            <a:r>
              <a:rPr lang="en-US" sz="2100"/>
              <a:t>, </a:t>
            </a:r>
            <a:r>
              <a:rPr lang="en-US" sz="2100" b="1">
                <a:solidFill>
                  <a:schemeClr val="hlink"/>
                </a:solidFill>
              </a:rPr>
              <a:t>they found that women referred to the hospital for muscle pain and/or tenderness who </a:t>
            </a:r>
            <a:r>
              <a:rPr lang="en-US" sz="2100" b="1" i="1" u="sng">
                <a:solidFill>
                  <a:schemeClr val="hlink"/>
                </a:solidFill>
              </a:rPr>
              <a:t>did not</a:t>
            </a:r>
            <a:r>
              <a:rPr lang="en-US" sz="2100" b="1">
                <a:solidFill>
                  <a:schemeClr val="hlink"/>
                </a:solidFill>
              </a:rPr>
              <a:t> meet the fibromyalgia diagnostic criteria did have an increased overall cancer rate, with an increase specifically in breast, lymphatic and hematological cancers.</a:t>
            </a:r>
            <a:br>
              <a:rPr lang="en-US" sz="2100" b="1">
                <a:solidFill>
                  <a:schemeClr val="hlink"/>
                </a:solidFill>
              </a:rPr>
            </a:br>
            <a:br>
              <a:rPr lang="en-US" sz="1800"/>
            </a:br>
            <a:endParaRPr lang="en-US" sz="1800"/>
          </a:p>
        </p:txBody>
      </p:sp>
    </p:spTree>
  </p:cSld>
  <p:clrMapOvr>
    <a:masterClrMapping/>
  </p:clrMapOvr>
  <p:transition advClick="0" advTm="12000"/>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a:extLst>
              <a:ext uri="{FF2B5EF4-FFF2-40B4-BE49-F238E27FC236}">
                <a16:creationId xmlns:a16="http://schemas.microsoft.com/office/drawing/2014/main" id="{696C2A11-1DAD-18BD-2171-86C615612D87}"/>
              </a:ext>
            </a:extLst>
          </p:cNvPr>
          <p:cNvSpPr>
            <a:spLocks noGrp="1" noRot="1" noChangeArrowheads="1"/>
          </p:cNvSpPr>
          <p:nvPr>
            <p:ph type="title"/>
          </p:nvPr>
        </p:nvSpPr>
        <p:spPr/>
        <p:txBody>
          <a:bodyPr/>
          <a:lstStyle/>
          <a:p>
            <a:pPr eaLnBrk="1" hangingPunct="1">
              <a:defRPr/>
            </a:pPr>
            <a:r>
              <a:rPr lang="en-US"/>
              <a:t>Iodine and Fibromyalgia</a:t>
            </a:r>
          </a:p>
        </p:txBody>
      </p:sp>
      <p:sp>
        <p:nvSpPr>
          <p:cNvPr id="125955" name="Rectangle 3">
            <a:extLst>
              <a:ext uri="{FF2B5EF4-FFF2-40B4-BE49-F238E27FC236}">
                <a16:creationId xmlns:a16="http://schemas.microsoft.com/office/drawing/2014/main" id="{3035EF20-7698-6D87-CFD8-FEF0ADA6966B}"/>
              </a:ext>
            </a:extLst>
          </p:cNvPr>
          <p:cNvSpPr>
            <a:spLocks noGrp="1" noRot="1" noChangeArrowheads="1"/>
          </p:cNvSpPr>
          <p:nvPr>
            <p:ph type="body" idx="1"/>
          </p:nvPr>
        </p:nvSpPr>
        <p:spPr/>
        <p:txBody>
          <a:bodyPr/>
          <a:lstStyle/>
          <a:p>
            <a:pPr eaLnBrk="1" hangingPunct="1">
              <a:defRPr/>
            </a:pPr>
            <a:r>
              <a:rPr lang="en-US"/>
              <a:t>Dr. Flechas was studying how long it took to saturate people with iodine.  </a:t>
            </a:r>
          </a:p>
          <a:p>
            <a:pPr eaLnBrk="1" hangingPunct="1">
              <a:defRPr/>
            </a:pPr>
            <a:r>
              <a:rPr lang="en-US"/>
              <a:t>One of the test subjects had fibromyalgia.</a:t>
            </a:r>
          </a:p>
          <a:p>
            <a:pPr eaLnBrk="1" hangingPunct="1">
              <a:defRPr/>
            </a:pPr>
            <a:r>
              <a:rPr lang="en-US"/>
              <a:t>She began noticing a decrease in FM pain.</a:t>
            </a:r>
          </a:p>
          <a:p>
            <a:pPr eaLnBrk="1" hangingPunct="1">
              <a:defRPr/>
            </a:pPr>
            <a:r>
              <a:rPr lang="en-US"/>
              <a:t>One year later, some of the FM pain was still present, but it disappeared after adding Vitamin B2 and Vitamin B3</a:t>
            </a:r>
          </a:p>
        </p:txBody>
      </p:sp>
    </p:spTree>
  </p:cSld>
  <p:clrMapOvr>
    <a:masterClrMapping/>
  </p:clrMapOvr>
  <p:transition advClick="0" advTm="12000"/>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a:extLst>
              <a:ext uri="{FF2B5EF4-FFF2-40B4-BE49-F238E27FC236}">
                <a16:creationId xmlns:a16="http://schemas.microsoft.com/office/drawing/2014/main" id="{B9ABF291-93FE-58A6-A501-176D04B3EF83}"/>
              </a:ext>
            </a:extLst>
          </p:cNvPr>
          <p:cNvSpPr>
            <a:spLocks noGrp="1" noRot="1" noChangeArrowheads="1"/>
          </p:cNvSpPr>
          <p:nvPr>
            <p:ph type="title"/>
          </p:nvPr>
        </p:nvSpPr>
        <p:spPr/>
        <p:txBody>
          <a:bodyPr/>
          <a:lstStyle/>
          <a:p>
            <a:pPr eaLnBrk="1" hangingPunct="1">
              <a:defRPr/>
            </a:pPr>
            <a:r>
              <a:rPr lang="en-US"/>
              <a:t>One Woman’s Results</a:t>
            </a:r>
          </a:p>
        </p:txBody>
      </p:sp>
      <p:sp>
        <p:nvSpPr>
          <p:cNvPr id="221187" name="Rectangle 3">
            <a:extLst>
              <a:ext uri="{FF2B5EF4-FFF2-40B4-BE49-F238E27FC236}">
                <a16:creationId xmlns:a16="http://schemas.microsoft.com/office/drawing/2014/main" id="{3C1E369E-2874-5427-6134-C61601262C45}"/>
              </a:ext>
            </a:extLst>
          </p:cNvPr>
          <p:cNvSpPr>
            <a:spLocks noGrp="1" noRot="1" noChangeArrowheads="1"/>
          </p:cNvSpPr>
          <p:nvPr>
            <p:ph type="body" idx="1"/>
          </p:nvPr>
        </p:nvSpPr>
        <p:spPr/>
        <p:txBody>
          <a:bodyPr/>
          <a:lstStyle/>
          <a:p>
            <a:pPr eaLnBrk="1" hangingPunct="1">
              <a:buFont typeface="Wingdings" panose="05000000000000000000" pitchFamily="2" charset="2"/>
              <a:buNone/>
              <a:defRPr/>
            </a:pPr>
            <a:r>
              <a:rPr lang="en-US" sz="1500" b="1">
                <a:solidFill>
                  <a:schemeClr val="hlink"/>
                </a:solidFill>
              </a:rPr>
              <a:t>Symptom				Pre-intervention		Post-intervention</a:t>
            </a:r>
          </a:p>
          <a:p>
            <a:pPr eaLnBrk="1" hangingPunct="1">
              <a:buFont typeface="Wingdings" panose="05000000000000000000" pitchFamily="2" charset="2"/>
              <a:buNone/>
              <a:defRPr/>
            </a:pPr>
            <a:r>
              <a:rPr lang="en-US" sz="1400" b="1"/>
              <a:t>Muscle Pain				3			6</a:t>
            </a:r>
          </a:p>
          <a:p>
            <a:pPr eaLnBrk="1" hangingPunct="1">
              <a:buFont typeface="Wingdings" panose="05000000000000000000" pitchFamily="2" charset="2"/>
              <a:buNone/>
              <a:defRPr/>
            </a:pPr>
            <a:r>
              <a:rPr lang="en-US" sz="1400" b="1"/>
              <a:t>Pain with Exercise				2			9</a:t>
            </a:r>
          </a:p>
          <a:p>
            <a:pPr eaLnBrk="1" hangingPunct="1">
              <a:buFont typeface="Wingdings" panose="05000000000000000000" pitchFamily="2" charset="2"/>
              <a:buNone/>
              <a:defRPr/>
            </a:pPr>
            <a:r>
              <a:rPr lang="en-US" sz="1400" b="1"/>
              <a:t>Joint Pain					3			8</a:t>
            </a:r>
          </a:p>
          <a:p>
            <a:pPr eaLnBrk="1" hangingPunct="1">
              <a:buFont typeface="Wingdings" panose="05000000000000000000" pitchFamily="2" charset="2"/>
              <a:buNone/>
              <a:defRPr/>
            </a:pPr>
            <a:r>
              <a:rPr lang="en-US" sz="1400" b="1"/>
              <a:t>Joint Swelling				2			9</a:t>
            </a:r>
          </a:p>
          <a:p>
            <a:pPr eaLnBrk="1" hangingPunct="1">
              <a:buFont typeface="Wingdings" panose="05000000000000000000" pitchFamily="2" charset="2"/>
              <a:buNone/>
              <a:defRPr/>
            </a:pPr>
            <a:r>
              <a:rPr lang="en-US" sz="1400" b="1"/>
              <a:t>Restless Legs				4			10</a:t>
            </a:r>
          </a:p>
          <a:p>
            <a:pPr eaLnBrk="1" hangingPunct="1">
              <a:buFont typeface="Wingdings" panose="05000000000000000000" pitchFamily="2" charset="2"/>
              <a:buNone/>
              <a:defRPr/>
            </a:pPr>
            <a:r>
              <a:rPr lang="en-US" sz="1400" b="1"/>
              <a:t>Stiffness					4			9</a:t>
            </a:r>
          </a:p>
          <a:p>
            <a:pPr eaLnBrk="1" hangingPunct="1">
              <a:buFont typeface="Wingdings" panose="05000000000000000000" pitchFamily="2" charset="2"/>
              <a:buNone/>
              <a:defRPr/>
            </a:pPr>
            <a:r>
              <a:rPr lang="en-US" sz="1400" b="1"/>
              <a:t>Fatigue					2			9</a:t>
            </a:r>
          </a:p>
          <a:p>
            <a:pPr eaLnBrk="1" hangingPunct="1">
              <a:buFont typeface="Wingdings" panose="05000000000000000000" pitchFamily="2" charset="2"/>
              <a:buNone/>
              <a:defRPr/>
            </a:pPr>
            <a:r>
              <a:rPr lang="en-US" sz="1400" b="1"/>
              <a:t>Insomnia					1			9</a:t>
            </a:r>
          </a:p>
          <a:p>
            <a:pPr eaLnBrk="1" hangingPunct="1">
              <a:buFont typeface="Wingdings" panose="05000000000000000000" pitchFamily="2" charset="2"/>
              <a:buNone/>
              <a:defRPr/>
            </a:pPr>
            <a:r>
              <a:rPr lang="en-US" sz="1400" b="1"/>
              <a:t>Brain Fog					7			9</a:t>
            </a:r>
          </a:p>
          <a:p>
            <a:pPr eaLnBrk="1" hangingPunct="1">
              <a:buFont typeface="Wingdings" panose="05000000000000000000" pitchFamily="2" charset="2"/>
              <a:buNone/>
              <a:defRPr/>
            </a:pPr>
            <a:r>
              <a:rPr lang="en-US" sz="1400" b="1"/>
              <a:t>Dizziness					6			10</a:t>
            </a:r>
          </a:p>
          <a:p>
            <a:pPr eaLnBrk="1" hangingPunct="1">
              <a:buFont typeface="Wingdings" panose="05000000000000000000" pitchFamily="2" charset="2"/>
              <a:buNone/>
              <a:defRPr/>
            </a:pPr>
            <a:r>
              <a:rPr lang="en-US" sz="1400" b="1"/>
              <a:t>Constipation				6			8</a:t>
            </a:r>
          </a:p>
          <a:p>
            <a:pPr eaLnBrk="1" hangingPunct="1">
              <a:buFont typeface="Wingdings" panose="05000000000000000000" pitchFamily="2" charset="2"/>
              <a:buNone/>
              <a:defRPr/>
            </a:pPr>
            <a:r>
              <a:rPr lang="en-US" sz="1400" b="1"/>
              <a:t>Nasal Congestion				4			7</a:t>
            </a:r>
          </a:p>
          <a:p>
            <a:pPr eaLnBrk="1" hangingPunct="1">
              <a:buFont typeface="Wingdings" panose="05000000000000000000" pitchFamily="2" charset="2"/>
              <a:buNone/>
              <a:defRPr/>
            </a:pPr>
            <a:r>
              <a:rPr lang="en-US" sz="1400" b="1"/>
              <a:t>Anxiety					1			9</a:t>
            </a:r>
          </a:p>
          <a:p>
            <a:pPr eaLnBrk="1" hangingPunct="1">
              <a:buFont typeface="Wingdings" panose="05000000000000000000" pitchFamily="2" charset="2"/>
              <a:buNone/>
              <a:defRPr/>
            </a:pPr>
            <a:r>
              <a:rPr lang="en-US" sz="1400" b="1"/>
              <a:t>Depression				3			9</a:t>
            </a:r>
          </a:p>
          <a:p>
            <a:pPr eaLnBrk="1" hangingPunct="1">
              <a:buFont typeface="Wingdings" panose="05000000000000000000" pitchFamily="2" charset="2"/>
              <a:buNone/>
              <a:defRPr/>
            </a:pPr>
            <a:r>
              <a:rPr lang="en-US" sz="1400" b="1"/>
              <a:t>Panic Attacks				2			9</a:t>
            </a:r>
          </a:p>
        </p:txBody>
      </p:sp>
    </p:spTree>
  </p:cSld>
  <p:clrMapOvr>
    <a:masterClrMapping/>
  </p:clrMapOvr>
  <p:transition advClick="0" advTm="12000"/>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a:extLst>
              <a:ext uri="{FF2B5EF4-FFF2-40B4-BE49-F238E27FC236}">
                <a16:creationId xmlns:a16="http://schemas.microsoft.com/office/drawing/2014/main" id="{BE313531-5F4E-CDC7-5599-E4A56FFAA4AA}"/>
              </a:ext>
            </a:extLst>
          </p:cNvPr>
          <p:cNvSpPr>
            <a:spLocks noGrp="1" noRot="1" noChangeArrowheads="1"/>
          </p:cNvSpPr>
          <p:nvPr>
            <p:ph type="title"/>
          </p:nvPr>
        </p:nvSpPr>
        <p:spPr/>
        <p:txBody>
          <a:bodyPr/>
          <a:lstStyle/>
          <a:p>
            <a:pPr eaLnBrk="1" hangingPunct="1">
              <a:defRPr/>
            </a:pPr>
            <a:r>
              <a:rPr lang="en-US"/>
              <a:t>Dr. Flechas on Fibromyalgia</a:t>
            </a:r>
            <a:br>
              <a:rPr lang="en-US"/>
            </a:br>
            <a:endParaRPr lang="en-US" sz="2800"/>
          </a:p>
        </p:txBody>
      </p:sp>
      <p:sp>
        <p:nvSpPr>
          <p:cNvPr id="131075" name="Rectangle 3">
            <a:extLst>
              <a:ext uri="{FF2B5EF4-FFF2-40B4-BE49-F238E27FC236}">
                <a16:creationId xmlns:a16="http://schemas.microsoft.com/office/drawing/2014/main" id="{4C0BB48E-050E-F551-147E-30454464B392}"/>
              </a:ext>
            </a:extLst>
          </p:cNvPr>
          <p:cNvSpPr>
            <a:spLocks noGrp="1" noRot="1" noChangeArrowheads="1"/>
          </p:cNvSpPr>
          <p:nvPr>
            <p:ph type="body" idx="1"/>
          </p:nvPr>
        </p:nvSpPr>
        <p:spPr/>
        <p:txBody>
          <a:bodyPr/>
          <a:lstStyle/>
          <a:p>
            <a:pPr eaLnBrk="1" hangingPunct="1">
              <a:lnSpc>
                <a:spcPct val="80000"/>
              </a:lnSpc>
              <a:defRPr/>
            </a:pPr>
            <a:r>
              <a:rPr lang="en-US" sz="2800"/>
              <a:t>FM is far more common in middle-aged women (between the ages of 30 and 50 years) than in men.</a:t>
            </a:r>
          </a:p>
          <a:p>
            <a:pPr eaLnBrk="1" hangingPunct="1">
              <a:lnSpc>
                <a:spcPct val="80000"/>
              </a:lnSpc>
              <a:defRPr/>
            </a:pPr>
            <a:r>
              <a:rPr lang="en-US" sz="2800"/>
              <a:t>FM and CFS are “associated”.  </a:t>
            </a:r>
          </a:p>
          <a:p>
            <a:pPr eaLnBrk="1" hangingPunct="1">
              <a:lnSpc>
                <a:spcPct val="80000"/>
              </a:lnSpc>
              <a:defRPr/>
            </a:pPr>
            <a:r>
              <a:rPr lang="en-US" sz="2800"/>
              <a:t>FM is caused by deficiencies of substances needed in ATP synthesis.</a:t>
            </a:r>
          </a:p>
          <a:p>
            <a:pPr eaLnBrk="1" hangingPunct="1">
              <a:lnSpc>
                <a:spcPct val="80000"/>
              </a:lnSpc>
              <a:defRPr/>
            </a:pPr>
            <a:r>
              <a:rPr lang="en-US" sz="2800"/>
              <a:t>The role of iodine in ATP synthesis and in normal functions of striated muscles is unknown at this time.  </a:t>
            </a:r>
          </a:p>
          <a:p>
            <a:pPr eaLnBrk="1" hangingPunct="1">
              <a:lnSpc>
                <a:spcPct val="80000"/>
              </a:lnSpc>
              <a:defRPr/>
            </a:pPr>
            <a:r>
              <a:rPr lang="en-US" sz="2800"/>
              <a:t>However, </a:t>
            </a:r>
            <a:r>
              <a:rPr lang="en-US" sz="2800" u="sng"/>
              <a:t>striated muscles contain 33% of the total body iodine</a:t>
            </a:r>
            <a:r>
              <a:rPr lang="en-US" sz="2800"/>
              <a:t> in iodine sufficient individuals.</a:t>
            </a:r>
          </a:p>
        </p:txBody>
      </p:sp>
    </p:spTree>
  </p:cSld>
  <p:clrMapOvr>
    <a:masterClrMapping/>
  </p:clrMapOvr>
  <p:transition advClick="0" advTm="12000"/>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a:extLst>
              <a:ext uri="{FF2B5EF4-FFF2-40B4-BE49-F238E27FC236}">
                <a16:creationId xmlns:a16="http://schemas.microsoft.com/office/drawing/2014/main" id="{A88A4CB0-37E7-11B6-553A-24D3F6CD0814}"/>
              </a:ext>
            </a:extLst>
          </p:cNvPr>
          <p:cNvSpPr>
            <a:spLocks noGrp="1" noRot="1" noChangeArrowheads="1"/>
          </p:cNvSpPr>
          <p:nvPr>
            <p:ph type="title"/>
          </p:nvPr>
        </p:nvSpPr>
        <p:spPr/>
        <p:txBody>
          <a:bodyPr/>
          <a:lstStyle/>
          <a:p>
            <a:pPr eaLnBrk="1" hangingPunct="1">
              <a:defRPr/>
            </a:pPr>
            <a:r>
              <a:rPr lang="en-US" sz="4000"/>
              <a:t>Correlations With Fibromyalgia?</a:t>
            </a:r>
          </a:p>
        </p:txBody>
      </p:sp>
      <p:sp>
        <p:nvSpPr>
          <p:cNvPr id="190467" name="Rectangle 3">
            <a:extLst>
              <a:ext uri="{FF2B5EF4-FFF2-40B4-BE49-F238E27FC236}">
                <a16:creationId xmlns:a16="http://schemas.microsoft.com/office/drawing/2014/main" id="{98EF9830-9D4E-1692-38C2-AC645BE8FB83}"/>
              </a:ext>
            </a:extLst>
          </p:cNvPr>
          <p:cNvSpPr>
            <a:spLocks noGrp="1" noRot="1" noChangeArrowheads="1"/>
          </p:cNvSpPr>
          <p:nvPr>
            <p:ph type="body" idx="1"/>
          </p:nvPr>
        </p:nvSpPr>
        <p:spPr/>
        <p:txBody>
          <a:bodyPr/>
          <a:lstStyle/>
          <a:p>
            <a:pPr eaLnBrk="1" hangingPunct="1">
              <a:lnSpc>
                <a:spcPct val="90000"/>
              </a:lnSpc>
              <a:defRPr/>
            </a:pPr>
            <a:r>
              <a:rPr lang="en-US" sz="2400"/>
              <a:t>Many other conditions and diseases seem to be “correlated” with fibromyalgia</a:t>
            </a:r>
          </a:p>
          <a:p>
            <a:pPr lvl="1" eaLnBrk="1" hangingPunct="1">
              <a:lnSpc>
                <a:spcPct val="90000"/>
              </a:lnSpc>
              <a:defRPr/>
            </a:pPr>
            <a:r>
              <a:rPr lang="en-US" sz="2000"/>
              <a:t>Fibrocystic breast disease</a:t>
            </a:r>
          </a:p>
          <a:p>
            <a:pPr lvl="1" eaLnBrk="1" hangingPunct="1">
              <a:lnSpc>
                <a:spcPct val="90000"/>
              </a:lnSpc>
              <a:defRPr/>
            </a:pPr>
            <a:r>
              <a:rPr lang="en-US" sz="2000"/>
              <a:t>Hypothyroidism</a:t>
            </a:r>
          </a:p>
          <a:p>
            <a:pPr lvl="1" eaLnBrk="1" hangingPunct="1">
              <a:lnSpc>
                <a:spcPct val="90000"/>
              </a:lnSpc>
              <a:defRPr/>
            </a:pPr>
            <a:r>
              <a:rPr lang="en-US" sz="2000"/>
              <a:t>Hypoglycemia</a:t>
            </a:r>
          </a:p>
          <a:p>
            <a:pPr lvl="1" eaLnBrk="1" hangingPunct="1">
              <a:lnSpc>
                <a:spcPct val="90000"/>
              </a:lnSpc>
              <a:defRPr/>
            </a:pPr>
            <a:r>
              <a:rPr lang="en-US" sz="2000"/>
              <a:t>Adrenal failure</a:t>
            </a:r>
          </a:p>
          <a:p>
            <a:pPr lvl="1" eaLnBrk="1" hangingPunct="1">
              <a:lnSpc>
                <a:spcPct val="90000"/>
              </a:lnSpc>
              <a:defRPr/>
            </a:pPr>
            <a:r>
              <a:rPr lang="en-US" sz="2000"/>
              <a:t>Depression</a:t>
            </a:r>
          </a:p>
          <a:p>
            <a:pPr lvl="1" eaLnBrk="1" hangingPunct="1">
              <a:lnSpc>
                <a:spcPct val="90000"/>
              </a:lnSpc>
              <a:defRPr/>
            </a:pPr>
            <a:r>
              <a:rPr lang="en-US" sz="2000"/>
              <a:t>Irritable Bowel Syndrome</a:t>
            </a:r>
          </a:p>
          <a:p>
            <a:pPr lvl="1" eaLnBrk="1" hangingPunct="1">
              <a:lnSpc>
                <a:spcPct val="90000"/>
              </a:lnSpc>
              <a:defRPr/>
            </a:pPr>
            <a:r>
              <a:rPr lang="en-US" sz="2000"/>
              <a:t>Fungal infections</a:t>
            </a:r>
          </a:p>
          <a:p>
            <a:pPr lvl="1" eaLnBrk="1" hangingPunct="1">
              <a:lnSpc>
                <a:spcPct val="90000"/>
              </a:lnSpc>
              <a:defRPr/>
            </a:pPr>
            <a:r>
              <a:rPr lang="en-US" sz="2000"/>
              <a:t>Chronic Fatigue Syndrome</a:t>
            </a:r>
          </a:p>
          <a:p>
            <a:pPr eaLnBrk="1" hangingPunct="1">
              <a:lnSpc>
                <a:spcPct val="90000"/>
              </a:lnSpc>
              <a:defRPr/>
            </a:pPr>
            <a:r>
              <a:rPr lang="en-US" sz="2400"/>
              <a:t>Many (or perhaps all) of these conditions are also “correlated” with iodine deficiency!</a:t>
            </a:r>
          </a:p>
          <a:p>
            <a:pPr lvl="1" eaLnBrk="1" hangingPunct="1">
              <a:lnSpc>
                <a:spcPct val="90000"/>
              </a:lnSpc>
              <a:defRPr/>
            </a:pPr>
            <a:endParaRPr lang="en-US" sz="2000"/>
          </a:p>
        </p:txBody>
      </p:sp>
    </p:spTree>
  </p:cSld>
  <p:clrMapOvr>
    <a:masterClrMapping/>
  </p:clrMapOvr>
  <p:transition advClick="0" advTm="12000"/>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a:extLst>
              <a:ext uri="{FF2B5EF4-FFF2-40B4-BE49-F238E27FC236}">
                <a16:creationId xmlns:a16="http://schemas.microsoft.com/office/drawing/2014/main" id="{DA6E9ECF-9E45-0689-6437-0DEB71E863F5}"/>
              </a:ext>
            </a:extLst>
          </p:cNvPr>
          <p:cNvSpPr>
            <a:spLocks noGrp="1" noRot="1" noChangeArrowheads="1"/>
          </p:cNvSpPr>
          <p:nvPr>
            <p:ph type="title"/>
          </p:nvPr>
        </p:nvSpPr>
        <p:spPr/>
        <p:txBody>
          <a:bodyPr/>
          <a:lstStyle/>
          <a:p>
            <a:pPr eaLnBrk="1" hangingPunct="1">
              <a:defRPr/>
            </a:pPr>
            <a:r>
              <a:rPr lang="en-US"/>
              <a:t>Measuring Fibromyalgia Pain</a:t>
            </a:r>
          </a:p>
        </p:txBody>
      </p:sp>
      <p:sp>
        <p:nvSpPr>
          <p:cNvPr id="128003" name="Rectangle 3">
            <a:extLst>
              <a:ext uri="{FF2B5EF4-FFF2-40B4-BE49-F238E27FC236}">
                <a16:creationId xmlns:a16="http://schemas.microsoft.com/office/drawing/2014/main" id="{CF6BB20D-3D4C-5889-C0AD-0260947060D3}"/>
              </a:ext>
            </a:extLst>
          </p:cNvPr>
          <p:cNvSpPr>
            <a:spLocks noGrp="1" noRot="1" noChangeArrowheads="1"/>
          </p:cNvSpPr>
          <p:nvPr>
            <p:ph type="body" idx="1"/>
          </p:nvPr>
        </p:nvSpPr>
        <p:spPr>
          <a:xfrm>
            <a:off x="301625" y="1752600"/>
            <a:ext cx="8540750" cy="4876800"/>
          </a:xfrm>
        </p:spPr>
        <p:txBody>
          <a:bodyPr/>
          <a:lstStyle/>
          <a:p>
            <a:pPr eaLnBrk="1" hangingPunct="1">
              <a:defRPr/>
            </a:pPr>
            <a:r>
              <a:rPr lang="en-US" sz="2800"/>
              <a:t>Using a dolormeter (or algometer), Dr. Flechas measured fibromyalgia pain at the tender points.  A dolormeter measures the pain threshold.</a:t>
            </a:r>
          </a:p>
          <a:p>
            <a:pPr eaLnBrk="1" hangingPunct="1">
              <a:defRPr/>
            </a:pPr>
            <a:r>
              <a:rPr lang="en-US" sz="2800"/>
              <a:t>Pressure from the dolormeter went from 60 to 102 after introducing iodine.</a:t>
            </a:r>
          </a:p>
          <a:p>
            <a:pPr eaLnBrk="1" hangingPunct="1">
              <a:defRPr/>
            </a:pPr>
            <a:r>
              <a:rPr lang="en-US" sz="2800"/>
              <a:t>It went from 102 to 162 when Vitamins B2 and B3 were also added.</a:t>
            </a:r>
          </a:p>
          <a:p>
            <a:pPr eaLnBrk="1" hangingPunct="1">
              <a:defRPr/>
            </a:pPr>
            <a:r>
              <a:rPr lang="en-US" sz="2800"/>
              <a:t>The pain threshold was </a:t>
            </a:r>
            <a:r>
              <a:rPr lang="en-US" sz="2800" u="sng"/>
              <a:t>significantly increased</a:t>
            </a:r>
            <a:r>
              <a:rPr lang="en-US" sz="2800"/>
              <a:t> when the patient supplemented with iodine and B vitamins!</a:t>
            </a:r>
          </a:p>
        </p:txBody>
      </p:sp>
    </p:spTree>
  </p:cSld>
  <p:clrMapOvr>
    <a:masterClrMapping/>
  </p:clrMapOvr>
  <p:transition advClick="0" advTm="12000"/>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a:extLst>
              <a:ext uri="{FF2B5EF4-FFF2-40B4-BE49-F238E27FC236}">
                <a16:creationId xmlns:a16="http://schemas.microsoft.com/office/drawing/2014/main" id="{FD2D848B-BFFD-5E37-8950-D2629212E8CE}"/>
              </a:ext>
            </a:extLst>
          </p:cNvPr>
          <p:cNvSpPr>
            <a:spLocks noGrp="1" noRot="1" noChangeArrowheads="1"/>
          </p:cNvSpPr>
          <p:nvPr>
            <p:ph type="title"/>
          </p:nvPr>
        </p:nvSpPr>
        <p:spPr/>
        <p:txBody>
          <a:bodyPr/>
          <a:lstStyle/>
          <a:p>
            <a:pPr eaLnBrk="1" hangingPunct="1">
              <a:defRPr/>
            </a:pPr>
            <a:r>
              <a:rPr lang="en-US"/>
              <a:t>Dr. Flechas Protocol</a:t>
            </a:r>
          </a:p>
        </p:txBody>
      </p:sp>
      <p:sp>
        <p:nvSpPr>
          <p:cNvPr id="138243" name="Rectangle 3">
            <a:extLst>
              <a:ext uri="{FF2B5EF4-FFF2-40B4-BE49-F238E27FC236}">
                <a16:creationId xmlns:a16="http://schemas.microsoft.com/office/drawing/2014/main" id="{73A7D642-680A-3162-270F-F1BD782ACB31}"/>
              </a:ext>
            </a:extLst>
          </p:cNvPr>
          <p:cNvSpPr>
            <a:spLocks noGrp="1" noRot="1" noChangeArrowheads="1"/>
          </p:cNvSpPr>
          <p:nvPr>
            <p:ph type="body" idx="1"/>
          </p:nvPr>
        </p:nvSpPr>
        <p:spPr/>
        <p:txBody>
          <a:bodyPr/>
          <a:lstStyle/>
          <a:p>
            <a:pPr eaLnBrk="1" hangingPunct="1">
              <a:defRPr/>
            </a:pPr>
            <a:r>
              <a:rPr lang="en-US" sz="2800"/>
              <a:t>100 mg Iodoral (4 tablets AM, 4 tablets noon) – (Note:  Most of the doctors recommend 50 mg or less!)</a:t>
            </a:r>
          </a:p>
          <a:p>
            <a:pPr eaLnBrk="1" hangingPunct="1">
              <a:defRPr/>
            </a:pPr>
            <a:r>
              <a:rPr lang="en-US" sz="2800"/>
              <a:t>Riboflavin (B2) – 300 mg AM</a:t>
            </a:r>
          </a:p>
          <a:p>
            <a:pPr eaLnBrk="1" hangingPunct="1">
              <a:defRPr/>
            </a:pPr>
            <a:r>
              <a:rPr lang="en-US" sz="2800"/>
              <a:t>Inositol Hexanicotinate (B3) – 2 tablets in PM</a:t>
            </a:r>
          </a:p>
          <a:p>
            <a:pPr eaLnBrk="1" hangingPunct="1">
              <a:defRPr/>
            </a:pPr>
            <a:r>
              <a:rPr lang="en-US" sz="2800"/>
              <a:t>3000 mg Vitamin C</a:t>
            </a:r>
          </a:p>
          <a:p>
            <a:pPr eaLnBrk="1" hangingPunct="1">
              <a:defRPr/>
            </a:pPr>
            <a:r>
              <a:rPr lang="en-US" sz="2800"/>
              <a:t>200-400 mg Magnesium (up to 1000 mg)</a:t>
            </a:r>
          </a:p>
          <a:p>
            <a:pPr eaLnBrk="1" hangingPunct="1">
              <a:defRPr/>
            </a:pPr>
            <a:r>
              <a:rPr lang="en-US" sz="2800"/>
              <a:t>Selenium (200 mcg)</a:t>
            </a:r>
          </a:p>
        </p:txBody>
      </p:sp>
    </p:spTree>
  </p:cSld>
  <p:clrMapOvr>
    <a:masterClrMapping/>
  </p:clrMapOvr>
  <p:transition advClick="0" advTm="12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9D374400-A2EB-04C7-3403-C1E8A458BF9B}"/>
              </a:ext>
            </a:extLst>
          </p:cNvPr>
          <p:cNvSpPr>
            <a:spLocks noGrp="1" noRot="1" noChangeArrowheads="1"/>
          </p:cNvSpPr>
          <p:nvPr>
            <p:ph type="title"/>
          </p:nvPr>
        </p:nvSpPr>
        <p:spPr/>
        <p:txBody>
          <a:bodyPr/>
          <a:lstStyle/>
          <a:p>
            <a:pPr eaLnBrk="1" hangingPunct="1">
              <a:defRPr/>
            </a:pPr>
            <a:r>
              <a:rPr lang="en-US"/>
              <a:t>Iodine Deficiency Problems</a:t>
            </a:r>
          </a:p>
        </p:txBody>
      </p:sp>
      <p:sp>
        <p:nvSpPr>
          <p:cNvPr id="57347" name="Rectangle 3">
            <a:extLst>
              <a:ext uri="{FF2B5EF4-FFF2-40B4-BE49-F238E27FC236}">
                <a16:creationId xmlns:a16="http://schemas.microsoft.com/office/drawing/2014/main" id="{2E3BDF52-6865-985D-4F32-65B6AE0A4122}"/>
              </a:ext>
            </a:extLst>
          </p:cNvPr>
          <p:cNvSpPr>
            <a:spLocks noGrp="1" noRot="1" noChangeArrowheads="1"/>
          </p:cNvSpPr>
          <p:nvPr>
            <p:ph type="body" idx="1"/>
          </p:nvPr>
        </p:nvSpPr>
        <p:spPr/>
        <p:txBody>
          <a:bodyPr/>
          <a:lstStyle/>
          <a:p>
            <a:pPr eaLnBrk="1" hangingPunct="1">
              <a:defRPr/>
            </a:pPr>
            <a:r>
              <a:rPr lang="en-US"/>
              <a:t>The absence of iodine in the body is a promoter of cancer!</a:t>
            </a:r>
          </a:p>
          <a:p>
            <a:pPr eaLnBrk="1" hangingPunct="1">
              <a:defRPr/>
            </a:pPr>
            <a:r>
              <a:rPr lang="en-US"/>
              <a:t>Lack of iodine in early pregnancy will lead to children with ADD</a:t>
            </a:r>
          </a:p>
          <a:p>
            <a:pPr eaLnBrk="1" hangingPunct="1">
              <a:defRPr/>
            </a:pPr>
            <a:r>
              <a:rPr lang="en-US"/>
              <a:t>The IQ of a child is set between age 2-3.  Therefore, it is essential to keep giving nursing mothers iodine until the child is weaned!</a:t>
            </a:r>
          </a:p>
        </p:txBody>
      </p:sp>
    </p:spTree>
  </p:cSld>
  <p:clrMapOvr>
    <a:masterClrMapping/>
  </p:clrMapOvr>
  <p:transition advClick="0" advTm="12000"/>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a:extLst>
              <a:ext uri="{FF2B5EF4-FFF2-40B4-BE49-F238E27FC236}">
                <a16:creationId xmlns:a16="http://schemas.microsoft.com/office/drawing/2014/main" id="{FBC1595A-E6A9-3FED-F106-B63A98ACAD4C}"/>
              </a:ext>
            </a:extLst>
          </p:cNvPr>
          <p:cNvSpPr>
            <a:spLocks noGrp="1" noRot="1" noChangeArrowheads="1"/>
          </p:cNvSpPr>
          <p:nvPr>
            <p:ph type="title"/>
          </p:nvPr>
        </p:nvSpPr>
        <p:spPr/>
        <p:txBody>
          <a:bodyPr/>
          <a:lstStyle/>
          <a:p>
            <a:pPr eaLnBrk="1" hangingPunct="1">
              <a:defRPr/>
            </a:pPr>
            <a:r>
              <a:rPr lang="en-US"/>
              <a:t>Fibromyalgia Clinical Study</a:t>
            </a:r>
          </a:p>
        </p:txBody>
      </p:sp>
      <p:sp>
        <p:nvSpPr>
          <p:cNvPr id="222211" name="Rectangle 3">
            <a:extLst>
              <a:ext uri="{FF2B5EF4-FFF2-40B4-BE49-F238E27FC236}">
                <a16:creationId xmlns:a16="http://schemas.microsoft.com/office/drawing/2014/main" id="{0CA533C2-7D76-8D14-E12D-7DD4E1F53A9D}"/>
              </a:ext>
            </a:extLst>
          </p:cNvPr>
          <p:cNvSpPr>
            <a:spLocks noGrp="1" noRot="1" noChangeArrowheads="1"/>
          </p:cNvSpPr>
          <p:nvPr>
            <p:ph type="body" idx="1"/>
          </p:nvPr>
        </p:nvSpPr>
        <p:spPr/>
        <p:txBody>
          <a:bodyPr/>
          <a:lstStyle/>
          <a:p>
            <a:pPr eaLnBrk="1" hangingPunct="1">
              <a:defRPr/>
            </a:pPr>
            <a:r>
              <a:rPr lang="en-US"/>
              <a:t>ALL </a:t>
            </a:r>
            <a:r>
              <a:rPr lang="en-US" u="sng"/>
              <a:t>fibromyalgia</a:t>
            </a:r>
            <a:r>
              <a:rPr lang="en-US"/>
              <a:t> patients (rather than Fibrocystic Breast Disease patients)</a:t>
            </a:r>
          </a:p>
          <a:p>
            <a:pPr eaLnBrk="1" hangingPunct="1">
              <a:buFont typeface="Wingdings" panose="05000000000000000000" pitchFamily="2" charset="2"/>
              <a:buNone/>
              <a:defRPr/>
            </a:pPr>
            <a:endParaRPr lang="en-US"/>
          </a:p>
          <a:p>
            <a:pPr eaLnBrk="1" hangingPunct="1">
              <a:defRPr/>
            </a:pPr>
            <a:r>
              <a:rPr lang="en-US"/>
              <a:t>8 weeks of treatment with Iodoral and companion nutrients</a:t>
            </a:r>
          </a:p>
          <a:p>
            <a:pPr eaLnBrk="1" hangingPunct="1">
              <a:defRPr/>
            </a:pPr>
            <a:endParaRPr lang="en-US"/>
          </a:p>
          <a:p>
            <a:pPr eaLnBrk="1" hangingPunct="1">
              <a:defRPr/>
            </a:pPr>
            <a:r>
              <a:rPr lang="en-US"/>
              <a:t>Dr. Flechas hopes to release the results of the study in November, 2007 </a:t>
            </a:r>
          </a:p>
          <a:p>
            <a:pPr eaLnBrk="1" hangingPunct="1">
              <a:buFont typeface="Wingdings" panose="05000000000000000000" pitchFamily="2" charset="2"/>
              <a:buNone/>
              <a:defRPr/>
            </a:pPr>
            <a:endParaRPr lang="en-US"/>
          </a:p>
          <a:p>
            <a:pPr eaLnBrk="1" hangingPunct="1">
              <a:buFont typeface="Wingdings" panose="05000000000000000000" pitchFamily="2" charset="2"/>
              <a:buNone/>
              <a:defRPr/>
            </a:pPr>
            <a:endParaRPr lang="en-US"/>
          </a:p>
        </p:txBody>
      </p:sp>
    </p:spTree>
  </p:cSld>
  <p:clrMapOvr>
    <a:masterClrMapping/>
  </p:clrMapOvr>
  <p:transition advClick="0" advTm="12000"/>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a:extLst>
              <a:ext uri="{FF2B5EF4-FFF2-40B4-BE49-F238E27FC236}">
                <a16:creationId xmlns:a16="http://schemas.microsoft.com/office/drawing/2014/main" id="{9055D100-AD34-F1AA-B067-8F161AB6435E}"/>
              </a:ext>
            </a:extLst>
          </p:cNvPr>
          <p:cNvSpPr>
            <a:spLocks noGrp="1" noRot="1" noChangeArrowheads="1"/>
          </p:cNvSpPr>
          <p:nvPr>
            <p:ph type="title"/>
          </p:nvPr>
        </p:nvSpPr>
        <p:spPr/>
        <p:txBody>
          <a:bodyPr/>
          <a:lstStyle/>
          <a:p>
            <a:pPr eaLnBrk="1" hangingPunct="1">
              <a:defRPr/>
            </a:pPr>
            <a:r>
              <a:rPr lang="en-US"/>
              <a:t>We anxiously await…</a:t>
            </a:r>
          </a:p>
        </p:txBody>
      </p:sp>
      <p:sp>
        <p:nvSpPr>
          <p:cNvPr id="187395" name="Rectangle 3">
            <a:extLst>
              <a:ext uri="{FF2B5EF4-FFF2-40B4-BE49-F238E27FC236}">
                <a16:creationId xmlns:a16="http://schemas.microsoft.com/office/drawing/2014/main" id="{BBE8B6C5-16FF-5D6E-8139-6DEF1791A73F}"/>
              </a:ext>
            </a:extLst>
          </p:cNvPr>
          <p:cNvSpPr>
            <a:spLocks noGrp="1" noRot="1" noChangeArrowheads="1"/>
          </p:cNvSpPr>
          <p:nvPr>
            <p:ph type="body" idx="1"/>
          </p:nvPr>
        </p:nvSpPr>
        <p:spPr/>
        <p:txBody>
          <a:bodyPr/>
          <a:lstStyle/>
          <a:p>
            <a:pPr eaLnBrk="1" hangingPunct="1">
              <a:lnSpc>
                <a:spcPct val="90000"/>
              </a:lnSpc>
              <a:buFont typeface="Wingdings" panose="05000000000000000000" pitchFamily="2" charset="2"/>
              <a:buNone/>
              <a:defRPr/>
            </a:pPr>
            <a:r>
              <a:rPr lang="en-US" sz="4400"/>
              <a:t>the publication of the results of </a:t>
            </a:r>
          </a:p>
          <a:p>
            <a:pPr eaLnBrk="1" hangingPunct="1">
              <a:lnSpc>
                <a:spcPct val="90000"/>
              </a:lnSpc>
              <a:buFont typeface="Wingdings" panose="05000000000000000000" pitchFamily="2" charset="2"/>
              <a:buNone/>
              <a:defRPr/>
            </a:pPr>
            <a:r>
              <a:rPr lang="en-US" sz="4400"/>
              <a:t>Dr. Flechas’ on-going </a:t>
            </a:r>
          </a:p>
          <a:p>
            <a:pPr eaLnBrk="1" hangingPunct="1">
              <a:lnSpc>
                <a:spcPct val="90000"/>
              </a:lnSpc>
              <a:buFont typeface="Wingdings" panose="05000000000000000000" pitchFamily="2" charset="2"/>
              <a:buNone/>
              <a:defRPr/>
            </a:pPr>
            <a:r>
              <a:rPr lang="en-US" sz="4400"/>
              <a:t>study regarding </a:t>
            </a:r>
          </a:p>
          <a:p>
            <a:pPr eaLnBrk="1" hangingPunct="1">
              <a:lnSpc>
                <a:spcPct val="90000"/>
              </a:lnSpc>
              <a:buFont typeface="Wingdings" panose="05000000000000000000" pitchFamily="2" charset="2"/>
              <a:buNone/>
              <a:defRPr/>
            </a:pPr>
            <a:r>
              <a:rPr lang="en-US" sz="4400"/>
              <a:t>the use of iodine </a:t>
            </a:r>
          </a:p>
          <a:p>
            <a:pPr eaLnBrk="1" hangingPunct="1">
              <a:lnSpc>
                <a:spcPct val="90000"/>
              </a:lnSpc>
              <a:buFont typeface="Wingdings" panose="05000000000000000000" pitchFamily="2" charset="2"/>
              <a:buNone/>
              <a:defRPr/>
            </a:pPr>
            <a:r>
              <a:rPr lang="en-US" sz="4400"/>
              <a:t>in the treatment of </a:t>
            </a:r>
          </a:p>
          <a:p>
            <a:pPr eaLnBrk="1" hangingPunct="1">
              <a:lnSpc>
                <a:spcPct val="90000"/>
              </a:lnSpc>
              <a:buFont typeface="Wingdings" panose="05000000000000000000" pitchFamily="2" charset="2"/>
              <a:buNone/>
              <a:defRPr/>
            </a:pPr>
            <a:r>
              <a:rPr lang="en-US" sz="4400"/>
              <a:t>Fibromyalgia!   </a:t>
            </a:r>
          </a:p>
          <a:p>
            <a:pPr algn="ctr" eaLnBrk="1" hangingPunct="1">
              <a:lnSpc>
                <a:spcPct val="90000"/>
              </a:lnSpc>
              <a:buFont typeface="Wingdings" panose="05000000000000000000" pitchFamily="2" charset="2"/>
              <a:buNone/>
              <a:defRPr/>
            </a:pPr>
            <a:endParaRPr lang="en-US" sz="4400"/>
          </a:p>
        </p:txBody>
      </p:sp>
      <p:pic>
        <p:nvPicPr>
          <p:cNvPr id="188420" name="Picture 5" descr="flechasnewpic">
            <a:extLst>
              <a:ext uri="{FF2B5EF4-FFF2-40B4-BE49-F238E27FC236}">
                <a16:creationId xmlns:a16="http://schemas.microsoft.com/office/drawing/2014/main" id="{D88CAFAD-31FF-0A40-43CA-30CD47D332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2971800"/>
            <a:ext cx="2166938" cy="270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advTm="12000"/>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a:extLst>
              <a:ext uri="{FF2B5EF4-FFF2-40B4-BE49-F238E27FC236}">
                <a16:creationId xmlns:a16="http://schemas.microsoft.com/office/drawing/2014/main" id="{2B563A5D-F2A6-D3C4-A7A7-2792071205BD}"/>
              </a:ext>
            </a:extLst>
          </p:cNvPr>
          <p:cNvSpPr>
            <a:spLocks noGrp="1" noRot="1" noChangeArrowheads="1"/>
          </p:cNvSpPr>
          <p:nvPr>
            <p:ph type="title"/>
          </p:nvPr>
        </p:nvSpPr>
        <p:spPr/>
        <p:txBody>
          <a:bodyPr/>
          <a:lstStyle/>
          <a:p>
            <a:pPr eaLnBrk="1" hangingPunct="1">
              <a:defRPr/>
            </a:pPr>
            <a:r>
              <a:rPr lang="en-US" sz="4800"/>
              <a:t>In the meantime…</a:t>
            </a:r>
          </a:p>
        </p:txBody>
      </p:sp>
      <p:sp>
        <p:nvSpPr>
          <p:cNvPr id="188419" name="Rectangle 3">
            <a:extLst>
              <a:ext uri="{FF2B5EF4-FFF2-40B4-BE49-F238E27FC236}">
                <a16:creationId xmlns:a16="http://schemas.microsoft.com/office/drawing/2014/main" id="{D9F70C37-BDC8-CDEB-D346-25B4FE52025B}"/>
              </a:ext>
            </a:extLst>
          </p:cNvPr>
          <p:cNvSpPr>
            <a:spLocks noGrp="1" noRot="1" noChangeArrowheads="1"/>
          </p:cNvSpPr>
          <p:nvPr>
            <p:ph type="body" idx="1"/>
          </p:nvPr>
        </p:nvSpPr>
        <p:spPr/>
        <p:txBody>
          <a:bodyPr/>
          <a:lstStyle/>
          <a:p>
            <a:pPr eaLnBrk="1" hangingPunct="1">
              <a:lnSpc>
                <a:spcPct val="80000"/>
              </a:lnSpc>
              <a:buFont typeface="Wingdings" panose="05000000000000000000" pitchFamily="2" charset="2"/>
              <a:buNone/>
              <a:defRPr/>
            </a:pPr>
            <a:r>
              <a:rPr lang="en-US" sz="2400" b="1"/>
              <a:t>What have you got to lose?</a:t>
            </a:r>
          </a:p>
          <a:p>
            <a:pPr eaLnBrk="1" hangingPunct="1">
              <a:lnSpc>
                <a:spcPct val="80000"/>
              </a:lnSpc>
              <a:defRPr/>
            </a:pPr>
            <a:r>
              <a:rPr lang="en-US" sz="2400"/>
              <a:t>Reduced risk for breast cancer</a:t>
            </a:r>
          </a:p>
          <a:p>
            <a:pPr eaLnBrk="1" hangingPunct="1">
              <a:lnSpc>
                <a:spcPct val="80000"/>
              </a:lnSpc>
              <a:defRPr/>
            </a:pPr>
            <a:r>
              <a:rPr lang="en-US" sz="2400"/>
              <a:t>Release of heavy metals and toxins stored in the body</a:t>
            </a:r>
          </a:p>
          <a:p>
            <a:pPr eaLnBrk="1" hangingPunct="1">
              <a:lnSpc>
                <a:spcPct val="80000"/>
              </a:lnSpc>
              <a:defRPr/>
            </a:pPr>
            <a:r>
              <a:rPr lang="en-US" sz="2400"/>
              <a:t>Dependence on thyroid hormones</a:t>
            </a:r>
          </a:p>
          <a:p>
            <a:pPr eaLnBrk="1" hangingPunct="1">
              <a:lnSpc>
                <a:spcPct val="80000"/>
              </a:lnSpc>
              <a:defRPr/>
            </a:pPr>
            <a:r>
              <a:rPr lang="en-US" sz="2400"/>
              <a:t>Perhaps, some of your pain?</a:t>
            </a:r>
          </a:p>
          <a:p>
            <a:pPr eaLnBrk="1" hangingPunct="1">
              <a:lnSpc>
                <a:spcPct val="80000"/>
              </a:lnSpc>
              <a:buFont typeface="Wingdings" panose="05000000000000000000" pitchFamily="2" charset="2"/>
              <a:buNone/>
              <a:defRPr/>
            </a:pPr>
            <a:endParaRPr lang="en-US" sz="2400"/>
          </a:p>
          <a:p>
            <a:pPr eaLnBrk="1" hangingPunct="1">
              <a:lnSpc>
                <a:spcPct val="80000"/>
              </a:lnSpc>
              <a:buFont typeface="Wingdings" panose="05000000000000000000" pitchFamily="2" charset="2"/>
              <a:buNone/>
              <a:defRPr/>
            </a:pPr>
            <a:r>
              <a:rPr lang="en-US" sz="2400" b="1"/>
              <a:t>What you got to gain?</a:t>
            </a:r>
          </a:p>
          <a:p>
            <a:pPr eaLnBrk="1" hangingPunct="1">
              <a:lnSpc>
                <a:spcPct val="80000"/>
              </a:lnSpc>
              <a:defRPr/>
            </a:pPr>
            <a:r>
              <a:rPr lang="en-US" sz="2400"/>
              <a:t>Improved feeling of well-being</a:t>
            </a:r>
          </a:p>
          <a:p>
            <a:pPr eaLnBrk="1" hangingPunct="1">
              <a:lnSpc>
                <a:spcPct val="80000"/>
              </a:lnSpc>
              <a:defRPr/>
            </a:pPr>
            <a:r>
              <a:rPr lang="en-US" sz="2400"/>
              <a:t>Increased energy</a:t>
            </a:r>
          </a:p>
          <a:p>
            <a:pPr eaLnBrk="1" hangingPunct="1">
              <a:lnSpc>
                <a:spcPct val="80000"/>
              </a:lnSpc>
              <a:defRPr/>
            </a:pPr>
            <a:r>
              <a:rPr lang="en-US" sz="2400"/>
              <a:t>Improved sleep</a:t>
            </a:r>
          </a:p>
          <a:p>
            <a:pPr eaLnBrk="1" hangingPunct="1">
              <a:lnSpc>
                <a:spcPct val="80000"/>
              </a:lnSpc>
              <a:defRPr/>
            </a:pPr>
            <a:r>
              <a:rPr lang="en-US" sz="2400"/>
              <a:t>Regular bowel movements</a:t>
            </a:r>
          </a:p>
          <a:p>
            <a:pPr eaLnBrk="1" hangingPunct="1">
              <a:lnSpc>
                <a:spcPct val="80000"/>
              </a:lnSpc>
              <a:defRPr/>
            </a:pPr>
            <a:r>
              <a:rPr lang="en-US" sz="2400"/>
              <a:t>Improved skin complexion</a:t>
            </a:r>
          </a:p>
          <a:p>
            <a:pPr eaLnBrk="1" hangingPunct="1">
              <a:lnSpc>
                <a:spcPct val="80000"/>
              </a:lnSpc>
              <a:buFont typeface="Wingdings" panose="05000000000000000000" pitchFamily="2" charset="2"/>
              <a:buNone/>
              <a:defRPr/>
            </a:pPr>
            <a:endParaRPr lang="en-US" sz="2400"/>
          </a:p>
        </p:txBody>
      </p:sp>
    </p:spTree>
  </p:cSld>
  <p:clrMapOvr>
    <a:masterClrMapping/>
  </p:clrMapOvr>
  <p:transition advClick="0" advTm="12000"/>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a:extLst>
              <a:ext uri="{FF2B5EF4-FFF2-40B4-BE49-F238E27FC236}">
                <a16:creationId xmlns:a16="http://schemas.microsoft.com/office/drawing/2014/main" id="{06BE2362-B132-A290-47F5-0CD757CCA725}"/>
              </a:ext>
            </a:extLst>
          </p:cNvPr>
          <p:cNvSpPr>
            <a:spLocks noGrp="1" noRot="1" noChangeArrowheads="1"/>
          </p:cNvSpPr>
          <p:nvPr>
            <p:ph type="title"/>
          </p:nvPr>
        </p:nvSpPr>
        <p:spPr>
          <a:xfrm>
            <a:off x="301625" y="228600"/>
            <a:ext cx="8510588" cy="914400"/>
          </a:xfrm>
        </p:spPr>
        <p:txBody>
          <a:bodyPr/>
          <a:lstStyle/>
          <a:p>
            <a:pPr eaLnBrk="1" hangingPunct="1">
              <a:defRPr/>
            </a:pPr>
            <a:r>
              <a:rPr lang="en-US" sz="4800"/>
              <a:t>In Conclusion</a:t>
            </a:r>
          </a:p>
        </p:txBody>
      </p:sp>
      <p:sp>
        <p:nvSpPr>
          <p:cNvPr id="206851" name="Rectangle 3">
            <a:extLst>
              <a:ext uri="{FF2B5EF4-FFF2-40B4-BE49-F238E27FC236}">
                <a16:creationId xmlns:a16="http://schemas.microsoft.com/office/drawing/2014/main" id="{D439DABF-C3A7-3D31-AD60-6B86F07008F0}"/>
              </a:ext>
            </a:extLst>
          </p:cNvPr>
          <p:cNvSpPr>
            <a:spLocks noGrp="1" noRot="1" noChangeArrowheads="1"/>
          </p:cNvSpPr>
          <p:nvPr>
            <p:ph type="body" idx="1"/>
          </p:nvPr>
        </p:nvSpPr>
        <p:spPr>
          <a:xfrm>
            <a:off x="301625" y="1371600"/>
            <a:ext cx="8540750" cy="5029200"/>
          </a:xfrm>
        </p:spPr>
        <p:txBody>
          <a:bodyPr/>
          <a:lstStyle/>
          <a:p>
            <a:pPr algn="ctr" eaLnBrk="1" hangingPunct="1">
              <a:lnSpc>
                <a:spcPct val="90000"/>
              </a:lnSpc>
              <a:buFont typeface="Wingdings" panose="05000000000000000000" pitchFamily="2" charset="2"/>
              <a:buNone/>
              <a:defRPr/>
            </a:pPr>
            <a:r>
              <a:rPr lang="en-US" sz="4000"/>
              <a:t>“Ortho-iodo-supplementation</a:t>
            </a:r>
          </a:p>
          <a:p>
            <a:pPr algn="ctr" eaLnBrk="1" hangingPunct="1">
              <a:lnSpc>
                <a:spcPct val="90000"/>
              </a:lnSpc>
              <a:buFont typeface="Wingdings" panose="05000000000000000000" pitchFamily="2" charset="2"/>
              <a:buNone/>
              <a:defRPr/>
            </a:pPr>
            <a:r>
              <a:rPr lang="en-US" sz="4000"/>
              <a:t>may be the safest, simplest,</a:t>
            </a:r>
          </a:p>
          <a:p>
            <a:pPr algn="ctr" eaLnBrk="1" hangingPunct="1">
              <a:lnSpc>
                <a:spcPct val="90000"/>
              </a:lnSpc>
              <a:buFont typeface="Wingdings" panose="05000000000000000000" pitchFamily="2" charset="2"/>
              <a:buNone/>
              <a:defRPr/>
            </a:pPr>
            <a:r>
              <a:rPr lang="en-US" sz="4000"/>
              <a:t>most effective and </a:t>
            </a:r>
          </a:p>
          <a:p>
            <a:pPr algn="ctr" eaLnBrk="1" hangingPunct="1">
              <a:lnSpc>
                <a:spcPct val="90000"/>
              </a:lnSpc>
              <a:buFont typeface="Wingdings" panose="05000000000000000000" pitchFamily="2" charset="2"/>
              <a:buNone/>
              <a:defRPr/>
            </a:pPr>
            <a:r>
              <a:rPr lang="en-US" sz="4000"/>
              <a:t>least expensive way</a:t>
            </a:r>
          </a:p>
          <a:p>
            <a:pPr algn="ctr" eaLnBrk="1" hangingPunct="1">
              <a:lnSpc>
                <a:spcPct val="90000"/>
              </a:lnSpc>
              <a:buFont typeface="Wingdings" panose="05000000000000000000" pitchFamily="2" charset="2"/>
              <a:buNone/>
              <a:defRPr/>
            </a:pPr>
            <a:r>
              <a:rPr lang="en-US" sz="4000"/>
              <a:t>to solve the </a:t>
            </a:r>
          </a:p>
          <a:p>
            <a:pPr algn="ctr" eaLnBrk="1" hangingPunct="1">
              <a:lnSpc>
                <a:spcPct val="90000"/>
              </a:lnSpc>
              <a:buFont typeface="Wingdings" panose="05000000000000000000" pitchFamily="2" charset="2"/>
              <a:buNone/>
              <a:defRPr/>
            </a:pPr>
            <a:r>
              <a:rPr lang="en-US" sz="4000"/>
              <a:t>healthcare crisis </a:t>
            </a:r>
          </a:p>
          <a:p>
            <a:pPr algn="ctr" eaLnBrk="1" hangingPunct="1">
              <a:lnSpc>
                <a:spcPct val="90000"/>
              </a:lnSpc>
              <a:buFont typeface="Wingdings" panose="05000000000000000000" pitchFamily="2" charset="2"/>
              <a:buNone/>
              <a:defRPr/>
            </a:pPr>
            <a:r>
              <a:rPr lang="en-US" sz="4000"/>
              <a:t>crippling our nation.”</a:t>
            </a:r>
          </a:p>
          <a:p>
            <a:pPr algn="ctr" eaLnBrk="1" hangingPunct="1">
              <a:lnSpc>
                <a:spcPct val="90000"/>
              </a:lnSpc>
              <a:buFont typeface="Wingdings" panose="05000000000000000000" pitchFamily="2" charset="2"/>
              <a:buNone/>
              <a:defRPr/>
            </a:pPr>
            <a:r>
              <a:rPr lang="en-US" sz="2000"/>
              <a:t>				Guy E. Abraham, MD</a:t>
            </a:r>
          </a:p>
        </p:txBody>
      </p:sp>
    </p:spTree>
  </p:cSld>
  <p:clrMapOvr>
    <a:masterClrMapping/>
  </p:clrMapOvr>
  <p:transition advClick="0" advTm="12000"/>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a:extLst>
              <a:ext uri="{FF2B5EF4-FFF2-40B4-BE49-F238E27FC236}">
                <a16:creationId xmlns:a16="http://schemas.microsoft.com/office/drawing/2014/main" id="{8F0839B6-F8B4-D3DF-73A8-05FEE6AE2C76}"/>
              </a:ext>
            </a:extLst>
          </p:cNvPr>
          <p:cNvSpPr>
            <a:spLocks noGrp="1" noRot="1" noChangeArrowheads="1"/>
          </p:cNvSpPr>
          <p:nvPr>
            <p:ph type="title"/>
          </p:nvPr>
        </p:nvSpPr>
        <p:spPr>
          <a:xfrm>
            <a:off x="301625" y="228600"/>
            <a:ext cx="8510588" cy="914400"/>
          </a:xfrm>
        </p:spPr>
        <p:txBody>
          <a:bodyPr/>
          <a:lstStyle/>
          <a:p>
            <a:pPr eaLnBrk="1" hangingPunct="1">
              <a:defRPr/>
            </a:pPr>
            <a:r>
              <a:rPr lang="en-US"/>
              <a:t>Resources</a:t>
            </a:r>
          </a:p>
        </p:txBody>
      </p:sp>
      <p:sp>
        <p:nvSpPr>
          <p:cNvPr id="205827" name="Rectangle 3">
            <a:extLst>
              <a:ext uri="{FF2B5EF4-FFF2-40B4-BE49-F238E27FC236}">
                <a16:creationId xmlns:a16="http://schemas.microsoft.com/office/drawing/2014/main" id="{91959DCA-DC96-B0D8-5C8B-5DD4E366CAFD}"/>
              </a:ext>
            </a:extLst>
          </p:cNvPr>
          <p:cNvSpPr>
            <a:spLocks noGrp="1" noRot="1" noChangeArrowheads="1"/>
          </p:cNvSpPr>
          <p:nvPr>
            <p:ph type="body" idx="1"/>
          </p:nvPr>
        </p:nvSpPr>
        <p:spPr>
          <a:xfrm>
            <a:off x="301625" y="1295400"/>
            <a:ext cx="8540750" cy="4803775"/>
          </a:xfrm>
        </p:spPr>
        <p:txBody>
          <a:bodyPr/>
          <a:lstStyle/>
          <a:p>
            <a:pPr eaLnBrk="1" hangingPunct="1">
              <a:lnSpc>
                <a:spcPct val="80000"/>
              </a:lnSpc>
              <a:defRPr/>
            </a:pPr>
            <a:r>
              <a:rPr lang="en-US" sz="2000"/>
              <a:t>Breast Cancer Choices: </a:t>
            </a:r>
          </a:p>
          <a:p>
            <a:pPr eaLnBrk="1" hangingPunct="1">
              <a:lnSpc>
                <a:spcPct val="80000"/>
              </a:lnSpc>
              <a:buFont typeface="Wingdings" panose="05000000000000000000" pitchFamily="2" charset="2"/>
              <a:buNone/>
              <a:defRPr/>
            </a:pPr>
            <a:r>
              <a:rPr lang="en-US" sz="2000"/>
              <a:t>	</a:t>
            </a:r>
            <a:r>
              <a:rPr lang="en-US" sz="2000">
                <a:hlinkClick r:id="rId3"/>
              </a:rPr>
              <a:t>www.breastcancerchoices.org</a:t>
            </a:r>
            <a:endParaRPr lang="en-US" sz="2000"/>
          </a:p>
          <a:p>
            <a:pPr eaLnBrk="1" hangingPunct="1">
              <a:lnSpc>
                <a:spcPct val="80000"/>
              </a:lnSpc>
              <a:defRPr/>
            </a:pPr>
            <a:r>
              <a:rPr lang="en-US" sz="2000"/>
              <a:t>Vitamin Research Products:</a:t>
            </a:r>
          </a:p>
          <a:p>
            <a:pPr eaLnBrk="1" hangingPunct="1">
              <a:lnSpc>
                <a:spcPct val="80000"/>
              </a:lnSpc>
              <a:buFont typeface="Wingdings" panose="05000000000000000000" pitchFamily="2" charset="2"/>
              <a:buNone/>
              <a:defRPr/>
            </a:pPr>
            <a:r>
              <a:rPr lang="en-US" sz="2000"/>
              <a:t>	</a:t>
            </a:r>
            <a:r>
              <a:rPr lang="en-US" sz="2000">
                <a:hlinkClick r:id="rId4"/>
              </a:rPr>
              <a:t>www.vrp.com</a:t>
            </a:r>
            <a:endParaRPr lang="en-US" sz="2000"/>
          </a:p>
          <a:p>
            <a:pPr eaLnBrk="1" hangingPunct="1">
              <a:lnSpc>
                <a:spcPct val="80000"/>
              </a:lnSpc>
              <a:defRPr/>
            </a:pPr>
            <a:r>
              <a:rPr lang="en-US" sz="2000"/>
              <a:t>Dr. David Brownstein:</a:t>
            </a:r>
          </a:p>
          <a:p>
            <a:pPr eaLnBrk="1" hangingPunct="1">
              <a:lnSpc>
                <a:spcPct val="80000"/>
              </a:lnSpc>
              <a:buFont typeface="Wingdings" panose="05000000000000000000" pitchFamily="2" charset="2"/>
              <a:buNone/>
              <a:defRPr/>
            </a:pPr>
            <a:r>
              <a:rPr lang="en-US" sz="2000"/>
              <a:t>	</a:t>
            </a:r>
            <a:r>
              <a:rPr lang="en-US" sz="2000">
                <a:hlinkClick r:id="rId5"/>
              </a:rPr>
              <a:t>www.drbrownstein.com</a:t>
            </a:r>
            <a:r>
              <a:rPr lang="en-US" sz="2000"/>
              <a:t> </a:t>
            </a:r>
          </a:p>
          <a:p>
            <a:pPr eaLnBrk="1" hangingPunct="1">
              <a:lnSpc>
                <a:spcPct val="80000"/>
              </a:lnSpc>
              <a:defRPr/>
            </a:pPr>
            <a:r>
              <a:rPr lang="en-US" sz="2000"/>
              <a:t>Dr. Jorge D. Flechas:</a:t>
            </a:r>
          </a:p>
          <a:p>
            <a:pPr eaLnBrk="1" hangingPunct="1">
              <a:lnSpc>
                <a:spcPct val="80000"/>
              </a:lnSpc>
              <a:buFont typeface="Wingdings" panose="05000000000000000000" pitchFamily="2" charset="2"/>
              <a:buNone/>
              <a:defRPr/>
            </a:pPr>
            <a:r>
              <a:rPr lang="en-US" sz="2000"/>
              <a:t>	</a:t>
            </a:r>
            <a:r>
              <a:rPr lang="en-US" sz="2000">
                <a:hlinkClick r:id="rId6"/>
              </a:rPr>
              <a:t>www.helpmythyroid.com</a:t>
            </a:r>
            <a:r>
              <a:rPr lang="en-US" sz="2000"/>
              <a:t> </a:t>
            </a:r>
          </a:p>
          <a:p>
            <a:pPr eaLnBrk="1" hangingPunct="1">
              <a:lnSpc>
                <a:spcPct val="80000"/>
              </a:lnSpc>
              <a:defRPr/>
            </a:pPr>
            <a:r>
              <a:rPr lang="en-US" sz="2000"/>
              <a:t>Iodine Research &amp; Products (Dr. Guy Abraham)</a:t>
            </a:r>
          </a:p>
          <a:p>
            <a:pPr eaLnBrk="1" hangingPunct="1">
              <a:lnSpc>
                <a:spcPct val="80000"/>
              </a:lnSpc>
              <a:buFont typeface="Wingdings" panose="05000000000000000000" pitchFamily="2" charset="2"/>
              <a:buNone/>
              <a:defRPr/>
            </a:pPr>
            <a:r>
              <a:rPr lang="en-US" sz="2000"/>
              <a:t>	</a:t>
            </a:r>
            <a:r>
              <a:rPr lang="en-US" sz="2000">
                <a:hlinkClick r:id="rId7"/>
              </a:rPr>
              <a:t>www.optimox.com</a:t>
            </a:r>
            <a:r>
              <a:rPr lang="en-US" sz="2000"/>
              <a:t> </a:t>
            </a:r>
          </a:p>
          <a:p>
            <a:pPr eaLnBrk="1" hangingPunct="1">
              <a:lnSpc>
                <a:spcPct val="80000"/>
              </a:lnSpc>
              <a:defRPr/>
            </a:pPr>
            <a:r>
              <a:rPr lang="en-US" sz="2000"/>
              <a:t>The Iodine Group</a:t>
            </a:r>
          </a:p>
          <a:p>
            <a:pPr eaLnBrk="1" hangingPunct="1">
              <a:lnSpc>
                <a:spcPct val="80000"/>
              </a:lnSpc>
              <a:buFont typeface="Wingdings" panose="05000000000000000000" pitchFamily="2" charset="2"/>
              <a:buNone/>
              <a:defRPr/>
            </a:pPr>
            <a:r>
              <a:rPr lang="en-US" sz="2000"/>
              <a:t>	</a:t>
            </a:r>
            <a:r>
              <a:rPr lang="en-US" sz="2000">
                <a:hlinkClick r:id="rId8"/>
              </a:rPr>
              <a:t>www.iodine4health.com</a:t>
            </a:r>
            <a:r>
              <a:rPr lang="en-US" sz="2000"/>
              <a:t> </a:t>
            </a:r>
          </a:p>
          <a:p>
            <a:pPr eaLnBrk="1" hangingPunct="1">
              <a:lnSpc>
                <a:spcPct val="80000"/>
              </a:lnSpc>
              <a:defRPr/>
            </a:pPr>
            <a:r>
              <a:rPr lang="en-US" sz="2000"/>
              <a:t>To join the iodine news group</a:t>
            </a:r>
          </a:p>
          <a:p>
            <a:pPr eaLnBrk="1" hangingPunct="1">
              <a:lnSpc>
                <a:spcPct val="80000"/>
              </a:lnSpc>
              <a:buFont typeface="Wingdings" panose="05000000000000000000" pitchFamily="2" charset="2"/>
              <a:buNone/>
              <a:defRPr/>
            </a:pPr>
            <a:r>
              <a:rPr lang="en-US" sz="2000"/>
              <a:t>	</a:t>
            </a:r>
            <a:r>
              <a:rPr lang="en-US" sz="2000">
                <a:hlinkClick r:id="rId9"/>
              </a:rPr>
              <a:t>http://health.groups.yahoo.com/group/iodine/</a:t>
            </a:r>
            <a:endParaRPr lang="en-US" sz="2000"/>
          </a:p>
          <a:p>
            <a:pPr eaLnBrk="1" hangingPunct="1">
              <a:lnSpc>
                <a:spcPct val="80000"/>
              </a:lnSpc>
              <a:buFont typeface="Wingdings" panose="05000000000000000000" pitchFamily="2" charset="2"/>
              <a:buNone/>
              <a:defRPr/>
            </a:pPr>
            <a:endParaRPr lang="en-US" sz="2000"/>
          </a:p>
          <a:p>
            <a:pPr eaLnBrk="1" hangingPunct="1">
              <a:lnSpc>
                <a:spcPct val="80000"/>
              </a:lnSpc>
              <a:defRPr/>
            </a:pPr>
            <a:endParaRPr lang="en-US" sz="2000"/>
          </a:p>
        </p:txBody>
      </p:sp>
    </p:spTree>
  </p:cSld>
  <p:clrMapOvr>
    <a:masterClrMapping/>
  </p:clrMapOvr>
  <p:transition advClick="0" advTm="12000"/>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a:extLst>
              <a:ext uri="{FF2B5EF4-FFF2-40B4-BE49-F238E27FC236}">
                <a16:creationId xmlns:a16="http://schemas.microsoft.com/office/drawing/2014/main" id="{B52163CE-2FC4-3DC4-2E8E-DBD89990A81C}"/>
              </a:ext>
            </a:extLst>
          </p:cNvPr>
          <p:cNvSpPr>
            <a:spLocks noGrp="1" noRot="1" noChangeArrowheads="1"/>
          </p:cNvSpPr>
          <p:nvPr>
            <p:ph type="title"/>
          </p:nvPr>
        </p:nvSpPr>
        <p:spPr>
          <a:xfrm>
            <a:off x="301625" y="228600"/>
            <a:ext cx="8510588" cy="838200"/>
          </a:xfrm>
        </p:spPr>
        <p:txBody>
          <a:bodyPr/>
          <a:lstStyle/>
          <a:p>
            <a:pPr eaLnBrk="1" hangingPunct="1">
              <a:defRPr/>
            </a:pPr>
            <a:r>
              <a:rPr lang="en-US"/>
              <a:t>Next Month:</a:t>
            </a:r>
          </a:p>
        </p:txBody>
      </p:sp>
      <p:sp>
        <p:nvSpPr>
          <p:cNvPr id="189443" name="Rectangle 3">
            <a:extLst>
              <a:ext uri="{FF2B5EF4-FFF2-40B4-BE49-F238E27FC236}">
                <a16:creationId xmlns:a16="http://schemas.microsoft.com/office/drawing/2014/main" id="{C6EADB02-98C2-9469-E246-FC2F1172800C}"/>
              </a:ext>
            </a:extLst>
          </p:cNvPr>
          <p:cNvSpPr>
            <a:spLocks noGrp="1" noRot="1" noChangeArrowheads="1"/>
          </p:cNvSpPr>
          <p:nvPr>
            <p:ph type="body" idx="1"/>
          </p:nvPr>
        </p:nvSpPr>
        <p:spPr>
          <a:xfrm>
            <a:off x="301625" y="1295400"/>
            <a:ext cx="8540750" cy="4803775"/>
          </a:xfrm>
        </p:spPr>
        <p:txBody>
          <a:bodyPr/>
          <a:lstStyle/>
          <a:p>
            <a:pPr algn="ctr" eaLnBrk="1" hangingPunct="1">
              <a:lnSpc>
                <a:spcPct val="90000"/>
              </a:lnSpc>
              <a:buFont typeface="Wingdings" panose="05000000000000000000" pitchFamily="2" charset="2"/>
              <a:buNone/>
              <a:defRPr/>
            </a:pPr>
            <a:r>
              <a:rPr lang="en-US" b="1" u="sng"/>
              <a:t>Putting the “pieces” of the puzzle together:</a:t>
            </a:r>
          </a:p>
          <a:p>
            <a:pPr eaLnBrk="1" hangingPunct="1">
              <a:lnSpc>
                <a:spcPct val="90000"/>
              </a:lnSpc>
              <a:defRPr/>
            </a:pPr>
            <a:r>
              <a:rPr lang="en-US" sz="2800"/>
              <a:t>Iodine supplementation</a:t>
            </a:r>
          </a:p>
          <a:p>
            <a:pPr eaLnBrk="1" hangingPunct="1">
              <a:lnSpc>
                <a:spcPct val="90000"/>
              </a:lnSpc>
              <a:defRPr/>
            </a:pPr>
            <a:r>
              <a:rPr lang="en-US" sz="2800"/>
              <a:t>Probiotic therapy</a:t>
            </a:r>
          </a:p>
          <a:p>
            <a:pPr eaLnBrk="1" hangingPunct="1">
              <a:lnSpc>
                <a:spcPct val="90000"/>
              </a:lnSpc>
              <a:defRPr/>
            </a:pPr>
            <a:r>
              <a:rPr lang="en-US" sz="2800"/>
              <a:t>Vitamins &amp; minerals</a:t>
            </a:r>
          </a:p>
          <a:p>
            <a:pPr eaLnBrk="1" hangingPunct="1">
              <a:lnSpc>
                <a:spcPct val="90000"/>
              </a:lnSpc>
              <a:defRPr/>
            </a:pPr>
            <a:r>
              <a:rPr lang="en-US" sz="2800"/>
              <a:t>Diet</a:t>
            </a:r>
          </a:p>
          <a:p>
            <a:pPr eaLnBrk="1" hangingPunct="1">
              <a:lnSpc>
                <a:spcPct val="90000"/>
              </a:lnSpc>
              <a:defRPr/>
            </a:pPr>
            <a:r>
              <a:rPr lang="en-US" sz="2800"/>
              <a:t>Exercise</a:t>
            </a:r>
          </a:p>
          <a:p>
            <a:pPr eaLnBrk="1" hangingPunct="1">
              <a:lnSpc>
                <a:spcPct val="90000"/>
              </a:lnSpc>
              <a:defRPr/>
            </a:pPr>
            <a:r>
              <a:rPr lang="en-US" sz="2800"/>
              <a:t>Sleep</a:t>
            </a:r>
          </a:p>
          <a:p>
            <a:pPr eaLnBrk="1" hangingPunct="1">
              <a:lnSpc>
                <a:spcPct val="90000"/>
              </a:lnSpc>
              <a:defRPr/>
            </a:pPr>
            <a:r>
              <a:rPr lang="en-US" sz="2800"/>
              <a:t>Medications</a:t>
            </a:r>
          </a:p>
          <a:p>
            <a:pPr eaLnBrk="1" hangingPunct="1">
              <a:lnSpc>
                <a:spcPct val="90000"/>
              </a:lnSpc>
              <a:defRPr/>
            </a:pPr>
            <a:r>
              <a:rPr lang="en-US" sz="2800"/>
              <a:t>Salicylates, toxins &amp; heavy metals</a:t>
            </a:r>
          </a:p>
          <a:p>
            <a:pPr eaLnBrk="1" hangingPunct="1">
              <a:lnSpc>
                <a:spcPct val="90000"/>
              </a:lnSpc>
              <a:defRPr/>
            </a:pPr>
            <a:r>
              <a:rPr lang="en-US" sz="2800"/>
              <a:t>What “works” for fibromyalgia---and </a:t>
            </a:r>
            <a:r>
              <a:rPr lang="en-US" sz="2800" b="1" u="sng"/>
              <a:t>WHY!</a:t>
            </a:r>
          </a:p>
        </p:txBody>
      </p:sp>
    </p:spTree>
  </p:cSld>
  <p:clrMapOvr>
    <a:masterClrMapping/>
  </p:clrMapOvr>
  <p:transition advClick="0" advTm="12000"/>
</p:sld>
</file>

<file path=ppt/theme/theme1.xml><?xml version="1.0" encoding="utf-8"?>
<a:theme xmlns:a="http://schemas.openxmlformats.org/drawingml/2006/main" name="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2.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docProps/app.xml><?xml version="1.0" encoding="utf-8"?>
<Properties xmlns="http://schemas.openxmlformats.org/officeDocument/2006/extended-properties" xmlns:vt="http://schemas.openxmlformats.org/officeDocument/2006/docPropsVTypes">
  <Template/>
  <TotalTime>3633</TotalTime>
  <Words>5835</Words>
  <Application>Microsoft Office PowerPoint</Application>
  <PresentationFormat>On-screen Show (4:3)</PresentationFormat>
  <Paragraphs>754</Paragraphs>
  <Slides>95</Slides>
  <Notes>95</Notes>
  <HiddenSlides>0</HiddenSlides>
  <MMClips>0</MMClips>
  <ScaleCrop>false</ScaleCrop>
  <HeadingPairs>
    <vt:vector size="4" baseType="variant">
      <vt:variant>
        <vt:lpstr>Theme</vt:lpstr>
      </vt:variant>
      <vt:variant>
        <vt:i4>1</vt:i4>
      </vt:variant>
      <vt:variant>
        <vt:lpstr>Slide Titles</vt:lpstr>
      </vt:variant>
      <vt:variant>
        <vt:i4>95</vt:i4>
      </vt:variant>
    </vt:vector>
  </HeadingPairs>
  <TitlesOfParts>
    <vt:vector size="96" baseType="lpstr">
      <vt:lpstr>Clouds</vt:lpstr>
      <vt:lpstr>IODINE</vt:lpstr>
      <vt:lpstr>Iodine Medical Conference:   Oct. 4-6, 2007 Coronado, California</vt:lpstr>
      <vt:lpstr>Conference Presenters:</vt:lpstr>
      <vt:lpstr>A Brief History of Iodine</vt:lpstr>
      <vt:lpstr>More Recent History</vt:lpstr>
      <vt:lpstr>The Pendulum is Beginning to  Swing the Other Way!</vt:lpstr>
      <vt:lpstr>Why Do We Need Iodine?</vt:lpstr>
      <vt:lpstr>Where Does The Iodine Go?</vt:lpstr>
      <vt:lpstr>Iodine Deficiency Problems</vt:lpstr>
      <vt:lpstr>“RDA” for Iodine (Really Dumb Advice)</vt:lpstr>
      <vt:lpstr>Problem!</vt:lpstr>
      <vt:lpstr>Iodine Deficiency Woes</vt:lpstr>
      <vt:lpstr>National Health and  Nutrition Survey Results</vt:lpstr>
      <vt:lpstr>NHANES 1970 - 2000 (National Health and Nutrition Examination Survey)</vt:lpstr>
      <vt:lpstr>Iodine and ADD</vt:lpstr>
      <vt:lpstr>Iodine &amp; Prenatal Vitamins</vt:lpstr>
      <vt:lpstr>Women of Child-bearing Age</vt:lpstr>
      <vt:lpstr>Iodine and Cholesterol</vt:lpstr>
      <vt:lpstr>Why is Iodine So Beneficial?</vt:lpstr>
      <vt:lpstr>Iodine’s Therapeutic Actions</vt:lpstr>
      <vt:lpstr>Conditions Treated With Iodine</vt:lpstr>
      <vt:lpstr>How Do You Ingest Iodine?</vt:lpstr>
      <vt:lpstr>Why Are People Deficient in Iodine?</vt:lpstr>
      <vt:lpstr>Why Is Our Modern-day Diet Iodine Deficient?</vt:lpstr>
      <vt:lpstr>What Happened To Bakery Products in Recent History?</vt:lpstr>
      <vt:lpstr>Bromine for Iodine =  Double Wammy!</vt:lpstr>
      <vt:lpstr>Efforts to Ban the Use of Potassium Bromate in Bread</vt:lpstr>
      <vt:lpstr>Bromine  </vt:lpstr>
      <vt:lpstr>Bromine Is Used to Kill Pests</vt:lpstr>
      <vt:lpstr>Bromine Competes with Iodine</vt:lpstr>
      <vt:lpstr>Bromine and  The Endocrine System</vt:lpstr>
      <vt:lpstr>Bromine Summary</vt:lpstr>
      <vt:lpstr>Why Does Bromine Compete?</vt:lpstr>
      <vt:lpstr>Detoxifying Bromide/Bromine</vt:lpstr>
      <vt:lpstr>Iodine &amp; The Hormonal System</vt:lpstr>
      <vt:lpstr>Iodine Deficiency and  The Thyroid</vt:lpstr>
      <vt:lpstr>Symptoms of Hypothyroidism</vt:lpstr>
      <vt:lpstr>Iodine Is A Detoxifying Agent</vt:lpstr>
      <vt:lpstr>Fluoride </vt:lpstr>
      <vt:lpstr>Fluoride In Medications (Note:  Many have been RECALLED or are considered “dangerous”)</vt:lpstr>
      <vt:lpstr>Chlorine</vt:lpstr>
      <vt:lpstr>PowerPoint Presentation</vt:lpstr>
      <vt:lpstr>Iodine and Mercury Detoxification (50 mg Iodorol administered over 30 days)</vt:lpstr>
      <vt:lpstr>Question:</vt:lpstr>
      <vt:lpstr>Fibrocystic Breast Disease</vt:lpstr>
      <vt:lpstr>Iodine is a Gatekeeper of  Breast Integrity</vt:lpstr>
      <vt:lpstr>FBD and Iodine</vt:lpstr>
      <vt:lpstr>Dr. Flechas’ Treatment of FBS</vt:lpstr>
      <vt:lpstr>Links Between Breast Cancer &amp; Hypothyroidism</vt:lpstr>
      <vt:lpstr>Iodine and Breast Cancer</vt:lpstr>
      <vt:lpstr>Iodine:  The Japanese Secret  to Good Health?</vt:lpstr>
      <vt:lpstr>Iodine and Estrogen</vt:lpstr>
      <vt:lpstr>Seaweed and Estrogen Levels</vt:lpstr>
      <vt:lpstr>Iodine Deficiency…</vt:lpstr>
      <vt:lpstr>Iodine: Cancer’s Enemy?</vt:lpstr>
      <vt:lpstr>Dr. Brownstein’s Study</vt:lpstr>
      <vt:lpstr>Bromine and Breast Cancer</vt:lpstr>
      <vt:lpstr>Fluoride and Breast Cancer</vt:lpstr>
      <vt:lpstr>Dr. Donald Miller on Fluoride</vt:lpstr>
      <vt:lpstr>Question:</vt:lpstr>
      <vt:lpstr>Iodine and Prostate Cancer</vt:lpstr>
      <vt:lpstr>Iodine Intake, Thyroid Disease  &amp; Prostate Cancer - Correlations</vt:lpstr>
      <vt:lpstr>Question:</vt:lpstr>
      <vt:lpstr>Medical Iodophobia</vt:lpstr>
      <vt:lpstr>The “Iodine Project”</vt:lpstr>
      <vt:lpstr>How Much Iodine  Should You Take?</vt:lpstr>
      <vt:lpstr>My Personal Experience:</vt:lpstr>
      <vt:lpstr>CAUTION!</vt:lpstr>
      <vt:lpstr>What is Iodoral?</vt:lpstr>
      <vt:lpstr>Of Interest to FRG Members</vt:lpstr>
      <vt:lpstr>Thyroid Changes To Expect</vt:lpstr>
      <vt:lpstr>How Are Iodine Levels Tested?</vt:lpstr>
      <vt:lpstr>The “Iodine Loading Test”</vt:lpstr>
      <vt:lpstr>Detoxification Reactions </vt:lpstr>
      <vt:lpstr>Alleviating Iodine Problems</vt:lpstr>
      <vt:lpstr>Synergistic Supplements</vt:lpstr>
      <vt:lpstr>Iodine Adverse Effects?</vt:lpstr>
      <vt:lpstr>Salt Treatment for  Bromine Detoxification</vt:lpstr>
      <vt:lpstr>Another Detoxification Reaction?</vt:lpstr>
      <vt:lpstr>Food For Thought:</vt:lpstr>
      <vt:lpstr>The Iodine Deficiency “Pattern”</vt:lpstr>
      <vt:lpstr>Does Fibromyalgia fit “The Pattern”?</vt:lpstr>
      <vt:lpstr>Increased cancer risk in patients referred to hospital  with suspected fibromyalgia</vt:lpstr>
      <vt:lpstr>Iodine and Fibromyalgia</vt:lpstr>
      <vt:lpstr>One Woman’s Results</vt:lpstr>
      <vt:lpstr>Dr. Flechas on Fibromyalgia </vt:lpstr>
      <vt:lpstr>Correlations With Fibromyalgia?</vt:lpstr>
      <vt:lpstr>Measuring Fibromyalgia Pain</vt:lpstr>
      <vt:lpstr>Dr. Flechas Protocol</vt:lpstr>
      <vt:lpstr>Fibromyalgia Clinical Study</vt:lpstr>
      <vt:lpstr>We anxiously await…</vt:lpstr>
      <vt:lpstr>In the meantime…</vt:lpstr>
      <vt:lpstr>In Conclusion</vt:lpstr>
      <vt:lpstr>Resources</vt:lpstr>
      <vt:lpstr>Next Month:</vt:lpstr>
    </vt:vector>
  </TitlesOfParts>
  <Company>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Brenda Frandsen</dc:creator>
  <cp:lastModifiedBy>Kevin Ross</cp:lastModifiedBy>
  <cp:revision>129</cp:revision>
  <dcterms:created xsi:type="dcterms:W3CDTF">2007-10-14T17:50:09Z</dcterms:created>
  <dcterms:modified xsi:type="dcterms:W3CDTF">2024-03-11T18:14:53Z</dcterms:modified>
</cp:coreProperties>
</file>